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60" d="100"/>
          <a:sy n="60" d="100"/>
        </p:scale>
        <p:origin x="908" y="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5E060A-3851-4376-91EB-B4C7E10FC0C2}" type="datetimeFigureOut">
              <a:rPr lang="en-GB" smtClean="0"/>
              <a:t>26/06/2025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4D67D2-D468-4356-84D8-01C69555AF92}" type="slidenum">
              <a:rPr lang="en-GB" smtClean="0"/>
              <a:t>‹#›</a:t>
            </a:fld>
            <a:endParaRPr lang="en-GB"/>
          </a:p>
        </p:txBody>
      </p:sp>
    </p:spTree>
    <p:extLst>
      <p:ext uri="{BB962C8B-B14F-4D97-AF65-F5344CB8AC3E}">
        <p14:creationId xmlns:p14="http://schemas.microsoft.com/office/powerpoint/2010/main" val="3893630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517DF-3574-0190-5577-CA6F1692F4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8997EC-E69A-BA3F-9B89-FDA8D4FEA53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C1EF9A9-F4E0-63A5-33E6-2C1E10CDFF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75460AF-6A63-303A-16DA-97E4E611B2EA}"/>
              </a:ext>
            </a:extLst>
          </p:cNvPr>
          <p:cNvSpPr>
            <a:spLocks noGrp="1"/>
          </p:cNvSpPr>
          <p:nvPr>
            <p:ph type="sldNum" sz="quarter" idx="10"/>
          </p:nvPr>
        </p:nvSpPr>
        <p:spPr/>
        <p:txBody>
          <a:bodyPr/>
          <a:lstStyle/>
          <a:p>
            <a:fld id="{8DA9081E-5A51-42CB-AEBD-505B6CB99036}" type="slidenum">
              <a:rPr lang="en-GB" smtClean="0"/>
              <a:t>1</a:t>
            </a:fld>
            <a:endParaRPr lang="en-GB"/>
          </a:p>
        </p:txBody>
      </p:sp>
    </p:spTree>
    <p:extLst>
      <p:ext uri="{BB962C8B-B14F-4D97-AF65-F5344CB8AC3E}">
        <p14:creationId xmlns:p14="http://schemas.microsoft.com/office/powerpoint/2010/main" val="922366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5A7B0-76C7-C669-66C9-5409E5FBE25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ECF70E3-2C4F-820B-C3AC-C0E2726FE2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EEEAB75-0B13-0CB1-A800-F7E0C1A191C6}"/>
              </a:ext>
            </a:extLst>
          </p:cNvPr>
          <p:cNvSpPr>
            <a:spLocks noGrp="1"/>
          </p:cNvSpPr>
          <p:nvPr>
            <p:ph type="dt" sz="half" idx="10"/>
          </p:nvPr>
        </p:nvSpPr>
        <p:spPr/>
        <p:txBody>
          <a:bodyPr/>
          <a:lstStyle/>
          <a:p>
            <a:fld id="{AC41C319-43E3-4C0D-8F61-6C4A4A4E7295}" type="datetimeFigureOut">
              <a:rPr lang="en-GB" smtClean="0"/>
              <a:t>26/06/2025</a:t>
            </a:fld>
            <a:endParaRPr lang="en-GB"/>
          </a:p>
        </p:txBody>
      </p:sp>
      <p:sp>
        <p:nvSpPr>
          <p:cNvPr id="5" name="Footer Placeholder 4">
            <a:extLst>
              <a:ext uri="{FF2B5EF4-FFF2-40B4-BE49-F238E27FC236}">
                <a16:creationId xmlns:a16="http://schemas.microsoft.com/office/drawing/2014/main" id="{B41425E3-4D51-185F-5802-4A122D4D99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039B57-A2BA-E4C6-082A-CE154B949EC2}"/>
              </a:ext>
            </a:extLst>
          </p:cNvPr>
          <p:cNvSpPr>
            <a:spLocks noGrp="1"/>
          </p:cNvSpPr>
          <p:nvPr>
            <p:ph type="sldNum" sz="quarter" idx="12"/>
          </p:nvPr>
        </p:nvSpPr>
        <p:spPr/>
        <p:txBody>
          <a:bodyPr/>
          <a:lstStyle/>
          <a:p>
            <a:fld id="{698706D1-925B-4D52-8896-414F169F1698}" type="slidenum">
              <a:rPr lang="en-GB" smtClean="0"/>
              <a:t>‹#›</a:t>
            </a:fld>
            <a:endParaRPr lang="en-GB"/>
          </a:p>
        </p:txBody>
      </p:sp>
    </p:spTree>
    <p:extLst>
      <p:ext uri="{BB962C8B-B14F-4D97-AF65-F5344CB8AC3E}">
        <p14:creationId xmlns:p14="http://schemas.microsoft.com/office/powerpoint/2010/main" val="2179856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7BC6-160A-3B4B-B286-2B1508D6ED1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2017E25-6F23-09CF-E735-85A4DB540BD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7D26ABC-EE4D-D0AA-5EDC-E58B11065CE7}"/>
              </a:ext>
            </a:extLst>
          </p:cNvPr>
          <p:cNvSpPr>
            <a:spLocks noGrp="1"/>
          </p:cNvSpPr>
          <p:nvPr>
            <p:ph type="dt" sz="half" idx="10"/>
          </p:nvPr>
        </p:nvSpPr>
        <p:spPr/>
        <p:txBody>
          <a:bodyPr/>
          <a:lstStyle/>
          <a:p>
            <a:fld id="{AC41C319-43E3-4C0D-8F61-6C4A4A4E7295}" type="datetimeFigureOut">
              <a:rPr lang="en-GB" smtClean="0"/>
              <a:t>26/06/2025</a:t>
            </a:fld>
            <a:endParaRPr lang="en-GB"/>
          </a:p>
        </p:txBody>
      </p:sp>
      <p:sp>
        <p:nvSpPr>
          <p:cNvPr id="5" name="Footer Placeholder 4">
            <a:extLst>
              <a:ext uri="{FF2B5EF4-FFF2-40B4-BE49-F238E27FC236}">
                <a16:creationId xmlns:a16="http://schemas.microsoft.com/office/drawing/2014/main" id="{F2166C09-D611-9394-1A2E-7C55116050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8A3A2F-5E95-C9FE-7305-5B21A0103EF5}"/>
              </a:ext>
            </a:extLst>
          </p:cNvPr>
          <p:cNvSpPr>
            <a:spLocks noGrp="1"/>
          </p:cNvSpPr>
          <p:nvPr>
            <p:ph type="sldNum" sz="quarter" idx="12"/>
          </p:nvPr>
        </p:nvSpPr>
        <p:spPr/>
        <p:txBody>
          <a:bodyPr/>
          <a:lstStyle/>
          <a:p>
            <a:fld id="{698706D1-925B-4D52-8896-414F169F1698}" type="slidenum">
              <a:rPr lang="en-GB" smtClean="0"/>
              <a:t>‹#›</a:t>
            </a:fld>
            <a:endParaRPr lang="en-GB"/>
          </a:p>
        </p:txBody>
      </p:sp>
    </p:spTree>
    <p:extLst>
      <p:ext uri="{BB962C8B-B14F-4D97-AF65-F5344CB8AC3E}">
        <p14:creationId xmlns:p14="http://schemas.microsoft.com/office/powerpoint/2010/main" val="527140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F211A8-FCFB-BFC5-062E-81A8E61B27D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3BFFBAD-DE47-FD12-9CFE-9D7F983E431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3A5B575-7220-3575-4706-BFC152993E1B}"/>
              </a:ext>
            </a:extLst>
          </p:cNvPr>
          <p:cNvSpPr>
            <a:spLocks noGrp="1"/>
          </p:cNvSpPr>
          <p:nvPr>
            <p:ph type="dt" sz="half" idx="10"/>
          </p:nvPr>
        </p:nvSpPr>
        <p:spPr/>
        <p:txBody>
          <a:bodyPr/>
          <a:lstStyle/>
          <a:p>
            <a:fld id="{AC41C319-43E3-4C0D-8F61-6C4A4A4E7295}" type="datetimeFigureOut">
              <a:rPr lang="en-GB" smtClean="0"/>
              <a:t>26/06/2025</a:t>
            </a:fld>
            <a:endParaRPr lang="en-GB"/>
          </a:p>
        </p:txBody>
      </p:sp>
      <p:sp>
        <p:nvSpPr>
          <p:cNvPr id="5" name="Footer Placeholder 4">
            <a:extLst>
              <a:ext uri="{FF2B5EF4-FFF2-40B4-BE49-F238E27FC236}">
                <a16:creationId xmlns:a16="http://schemas.microsoft.com/office/drawing/2014/main" id="{CCC0356E-9B7A-176C-4D91-5EFC141B9A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ACF1A9-0E4D-33E4-984F-B8980B43F1EF}"/>
              </a:ext>
            </a:extLst>
          </p:cNvPr>
          <p:cNvSpPr>
            <a:spLocks noGrp="1"/>
          </p:cNvSpPr>
          <p:nvPr>
            <p:ph type="sldNum" sz="quarter" idx="12"/>
          </p:nvPr>
        </p:nvSpPr>
        <p:spPr/>
        <p:txBody>
          <a:bodyPr/>
          <a:lstStyle/>
          <a:p>
            <a:fld id="{698706D1-925B-4D52-8896-414F169F1698}" type="slidenum">
              <a:rPr lang="en-GB" smtClean="0"/>
              <a:t>‹#›</a:t>
            </a:fld>
            <a:endParaRPr lang="en-GB"/>
          </a:p>
        </p:txBody>
      </p:sp>
    </p:spTree>
    <p:extLst>
      <p:ext uri="{BB962C8B-B14F-4D97-AF65-F5344CB8AC3E}">
        <p14:creationId xmlns:p14="http://schemas.microsoft.com/office/powerpoint/2010/main" val="2206316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1607-B343-1404-226F-92C3012EA55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4FB1156-F8CB-DE38-A543-84A854FD8F4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8538D59-C91C-4BBE-3E6F-B1E5805D709A}"/>
              </a:ext>
            </a:extLst>
          </p:cNvPr>
          <p:cNvSpPr>
            <a:spLocks noGrp="1"/>
          </p:cNvSpPr>
          <p:nvPr>
            <p:ph type="dt" sz="half" idx="10"/>
          </p:nvPr>
        </p:nvSpPr>
        <p:spPr/>
        <p:txBody>
          <a:bodyPr/>
          <a:lstStyle/>
          <a:p>
            <a:fld id="{AC41C319-43E3-4C0D-8F61-6C4A4A4E7295}" type="datetimeFigureOut">
              <a:rPr lang="en-GB" smtClean="0"/>
              <a:t>26/06/2025</a:t>
            </a:fld>
            <a:endParaRPr lang="en-GB"/>
          </a:p>
        </p:txBody>
      </p:sp>
      <p:sp>
        <p:nvSpPr>
          <p:cNvPr id="5" name="Footer Placeholder 4">
            <a:extLst>
              <a:ext uri="{FF2B5EF4-FFF2-40B4-BE49-F238E27FC236}">
                <a16:creationId xmlns:a16="http://schemas.microsoft.com/office/drawing/2014/main" id="{26C0BC7B-E441-C602-2E02-064A8D17C0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0258D7-E9A1-3EF2-6470-8791EB995F47}"/>
              </a:ext>
            </a:extLst>
          </p:cNvPr>
          <p:cNvSpPr>
            <a:spLocks noGrp="1"/>
          </p:cNvSpPr>
          <p:nvPr>
            <p:ph type="sldNum" sz="quarter" idx="12"/>
          </p:nvPr>
        </p:nvSpPr>
        <p:spPr/>
        <p:txBody>
          <a:bodyPr/>
          <a:lstStyle/>
          <a:p>
            <a:fld id="{698706D1-925B-4D52-8896-414F169F1698}" type="slidenum">
              <a:rPr lang="en-GB" smtClean="0"/>
              <a:t>‹#›</a:t>
            </a:fld>
            <a:endParaRPr lang="en-GB"/>
          </a:p>
        </p:txBody>
      </p:sp>
    </p:spTree>
    <p:extLst>
      <p:ext uri="{BB962C8B-B14F-4D97-AF65-F5344CB8AC3E}">
        <p14:creationId xmlns:p14="http://schemas.microsoft.com/office/powerpoint/2010/main" val="1826347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C97EE-6BFF-8820-A3FE-34F0EAC0435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109DC84-EBCE-8320-1D92-C85981A704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51165C-BB12-D4F2-6D64-A0316E67BB1B}"/>
              </a:ext>
            </a:extLst>
          </p:cNvPr>
          <p:cNvSpPr>
            <a:spLocks noGrp="1"/>
          </p:cNvSpPr>
          <p:nvPr>
            <p:ph type="dt" sz="half" idx="10"/>
          </p:nvPr>
        </p:nvSpPr>
        <p:spPr/>
        <p:txBody>
          <a:bodyPr/>
          <a:lstStyle/>
          <a:p>
            <a:fld id="{AC41C319-43E3-4C0D-8F61-6C4A4A4E7295}" type="datetimeFigureOut">
              <a:rPr lang="en-GB" smtClean="0"/>
              <a:t>26/06/2025</a:t>
            </a:fld>
            <a:endParaRPr lang="en-GB"/>
          </a:p>
        </p:txBody>
      </p:sp>
      <p:sp>
        <p:nvSpPr>
          <p:cNvPr id="5" name="Footer Placeholder 4">
            <a:extLst>
              <a:ext uri="{FF2B5EF4-FFF2-40B4-BE49-F238E27FC236}">
                <a16:creationId xmlns:a16="http://schemas.microsoft.com/office/drawing/2014/main" id="{E0DBBCCB-6A22-E191-5188-E980C6A664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9C732B-986B-A34E-DE5C-0055519A8553}"/>
              </a:ext>
            </a:extLst>
          </p:cNvPr>
          <p:cNvSpPr>
            <a:spLocks noGrp="1"/>
          </p:cNvSpPr>
          <p:nvPr>
            <p:ph type="sldNum" sz="quarter" idx="12"/>
          </p:nvPr>
        </p:nvSpPr>
        <p:spPr/>
        <p:txBody>
          <a:bodyPr/>
          <a:lstStyle/>
          <a:p>
            <a:fld id="{698706D1-925B-4D52-8896-414F169F1698}" type="slidenum">
              <a:rPr lang="en-GB" smtClean="0"/>
              <a:t>‹#›</a:t>
            </a:fld>
            <a:endParaRPr lang="en-GB"/>
          </a:p>
        </p:txBody>
      </p:sp>
    </p:spTree>
    <p:extLst>
      <p:ext uri="{BB962C8B-B14F-4D97-AF65-F5344CB8AC3E}">
        <p14:creationId xmlns:p14="http://schemas.microsoft.com/office/powerpoint/2010/main" val="2929243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30CA1-322D-B47C-6E65-E96AB0C23B5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F4D6885-8C13-6D63-8369-46950661430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BA273D0-8D94-56C4-D37E-C48B949E03A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3CB57A1-E1A1-0DF7-854D-0ACEA38AC2DA}"/>
              </a:ext>
            </a:extLst>
          </p:cNvPr>
          <p:cNvSpPr>
            <a:spLocks noGrp="1"/>
          </p:cNvSpPr>
          <p:nvPr>
            <p:ph type="dt" sz="half" idx="10"/>
          </p:nvPr>
        </p:nvSpPr>
        <p:spPr/>
        <p:txBody>
          <a:bodyPr/>
          <a:lstStyle/>
          <a:p>
            <a:fld id="{AC41C319-43E3-4C0D-8F61-6C4A4A4E7295}" type="datetimeFigureOut">
              <a:rPr lang="en-GB" smtClean="0"/>
              <a:t>26/06/2025</a:t>
            </a:fld>
            <a:endParaRPr lang="en-GB"/>
          </a:p>
        </p:txBody>
      </p:sp>
      <p:sp>
        <p:nvSpPr>
          <p:cNvPr id="6" name="Footer Placeholder 5">
            <a:extLst>
              <a:ext uri="{FF2B5EF4-FFF2-40B4-BE49-F238E27FC236}">
                <a16:creationId xmlns:a16="http://schemas.microsoft.com/office/drawing/2014/main" id="{E5B91713-553A-BF6A-F476-BC96628753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DD7C8D-DEF3-9C09-C055-ED8FCB7A2A30}"/>
              </a:ext>
            </a:extLst>
          </p:cNvPr>
          <p:cNvSpPr>
            <a:spLocks noGrp="1"/>
          </p:cNvSpPr>
          <p:nvPr>
            <p:ph type="sldNum" sz="quarter" idx="12"/>
          </p:nvPr>
        </p:nvSpPr>
        <p:spPr/>
        <p:txBody>
          <a:bodyPr/>
          <a:lstStyle/>
          <a:p>
            <a:fld id="{698706D1-925B-4D52-8896-414F169F1698}" type="slidenum">
              <a:rPr lang="en-GB" smtClean="0"/>
              <a:t>‹#›</a:t>
            </a:fld>
            <a:endParaRPr lang="en-GB"/>
          </a:p>
        </p:txBody>
      </p:sp>
    </p:spTree>
    <p:extLst>
      <p:ext uri="{BB962C8B-B14F-4D97-AF65-F5344CB8AC3E}">
        <p14:creationId xmlns:p14="http://schemas.microsoft.com/office/powerpoint/2010/main" val="192545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7082-6A6B-E2B5-302E-759CC26D226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118F9C4-55BE-04A5-BFCE-5252E0D36F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D4BBB7A-A3A5-3D71-AFEF-CF8EC69B935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35DF9EA-29C6-B474-2788-EE3D80E4DB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8F7D651-0947-7CAD-165D-B9CCA7DD235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D989A39-282A-45A1-1526-981BAD9A8867}"/>
              </a:ext>
            </a:extLst>
          </p:cNvPr>
          <p:cNvSpPr>
            <a:spLocks noGrp="1"/>
          </p:cNvSpPr>
          <p:nvPr>
            <p:ph type="dt" sz="half" idx="10"/>
          </p:nvPr>
        </p:nvSpPr>
        <p:spPr/>
        <p:txBody>
          <a:bodyPr/>
          <a:lstStyle/>
          <a:p>
            <a:fld id="{AC41C319-43E3-4C0D-8F61-6C4A4A4E7295}" type="datetimeFigureOut">
              <a:rPr lang="en-GB" smtClean="0"/>
              <a:t>26/06/2025</a:t>
            </a:fld>
            <a:endParaRPr lang="en-GB"/>
          </a:p>
        </p:txBody>
      </p:sp>
      <p:sp>
        <p:nvSpPr>
          <p:cNvPr id="8" name="Footer Placeholder 7">
            <a:extLst>
              <a:ext uri="{FF2B5EF4-FFF2-40B4-BE49-F238E27FC236}">
                <a16:creationId xmlns:a16="http://schemas.microsoft.com/office/drawing/2014/main" id="{B40183F0-6311-2D8D-6832-E57AA6C1CF0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95DC3C5-930C-4211-F96D-D9F7E2DD3396}"/>
              </a:ext>
            </a:extLst>
          </p:cNvPr>
          <p:cNvSpPr>
            <a:spLocks noGrp="1"/>
          </p:cNvSpPr>
          <p:nvPr>
            <p:ph type="sldNum" sz="quarter" idx="12"/>
          </p:nvPr>
        </p:nvSpPr>
        <p:spPr/>
        <p:txBody>
          <a:bodyPr/>
          <a:lstStyle/>
          <a:p>
            <a:fld id="{698706D1-925B-4D52-8896-414F169F1698}" type="slidenum">
              <a:rPr lang="en-GB" smtClean="0"/>
              <a:t>‹#›</a:t>
            </a:fld>
            <a:endParaRPr lang="en-GB"/>
          </a:p>
        </p:txBody>
      </p:sp>
    </p:spTree>
    <p:extLst>
      <p:ext uri="{BB962C8B-B14F-4D97-AF65-F5344CB8AC3E}">
        <p14:creationId xmlns:p14="http://schemas.microsoft.com/office/powerpoint/2010/main" val="1257721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8C4A-B99F-C0D0-7940-5E3EECE5471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D1C2CEF-FBA4-451A-E9AE-086D067B415B}"/>
              </a:ext>
            </a:extLst>
          </p:cNvPr>
          <p:cNvSpPr>
            <a:spLocks noGrp="1"/>
          </p:cNvSpPr>
          <p:nvPr>
            <p:ph type="dt" sz="half" idx="10"/>
          </p:nvPr>
        </p:nvSpPr>
        <p:spPr/>
        <p:txBody>
          <a:bodyPr/>
          <a:lstStyle/>
          <a:p>
            <a:fld id="{AC41C319-43E3-4C0D-8F61-6C4A4A4E7295}" type="datetimeFigureOut">
              <a:rPr lang="en-GB" smtClean="0"/>
              <a:t>26/06/2025</a:t>
            </a:fld>
            <a:endParaRPr lang="en-GB"/>
          </a:p>
        </p:txBody>
      </p:sp>
      <p:sp>
        <p:nvSpPr>
          <p:cNvPr id="4" name="Footer Placeholder 3">
            <a:extLst>
              <a:ext uri="{FF2B5EF4-FFF2-40B4-BE49-F238E27FC236}">
                <a16:creationId xmlns:a16="http://schemas.microsoft.com/office/drawing/2014/main" id="{B798E48E-2A40-DBC9-FCC6-0D22C4CBB69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087118-CDDC-D1F4-5DE7-BF7D2EBA9053}"/>
              </a:ext>
            </a:extLst>
          </p:cNvPr>
          <p:cNvSpPr>
            <a:spLocks noGrp="1"/>
          </p:cNvSpPr>
          <p:nvPr>
            <p:ph type="sldNum" sz="quarter" idx="12"/>
          </p:nvPr>
        </p:nvSpPr>
        <p:spPr/>
        <p:txBody>
          <a:bodyPr/>
          <a:lstStyle/>
          <a:p>
            <a:fld id="{698706D1-925B-4D52-8896-414F169F1698}" type="slidenum">
              <a:rPr lang="en-GB" smtClean="0"/>
              <a:t>‹#›</a:t>
            </a:fld>
            <a:endParaRPr lang="en-GB"/>
          </a:p>
        </p:txBody>
      </p:sp>
    </p:spTree>
    <p:extLst>
      <p:ext uri="{BB962C8B-B14F-4D97-AF65-F5344CB8AC3E}">
        <p14:creationId xmlns:p14="http://schemas.microsoft.com/office/powerpoint/2010/main" val="259797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3F7AE1-592A-4C1E-09A9-7F596AED6ED6}"/>
              </a:ext>
            </a:extLst>
          </p:cNvPr>
          <p:cNvSpPr>
            <a:spLocks noGrp="1"/>
          </p:cNvSpPr>
          <p:nvPr>
            <p:ph type="dt" sz="half" idx="10"/>
          </p:nvPr>
        </p:nvSpPr>
        <p:spPr/>
        <p:txBody>
          <a:bodyPr/>
          <a:lstStyle/>
          <a:p>
            <a:fld id="{AC41C319-43E3-4C0D-8F61-6C4A4A4E7295}" type="datetimeFigureOut">
              <a:rPr lang="en-GB" smtClean="0"/>
              <a:t>26/06/2025</a:t>
            </a:fld>
            <a:endParaRPr lang="en-GB"/>
          </a:p>
        </p:txBody>
      </p:sp>
      <p:sp>
        <p:nvSpPr>
          <p:cNvPr id="3" name="Footer Placeholder 2">
            <a:extLst>
              <a:ext uri="{FF2B5EF4-FFF2-40B4-BE49-F238E27FC236}">
                <a16:creationId xmlns:a16="http://schemas.microsoft.com/office/drawing/2014/main" id="{90E50A8A-E934-3447-C130-1669A372A3E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A6342C0-3327-42BB-5FE6-64E492308DEE}"/>
              </a:ext>
            </a:extLst>
          </p:cNvPr>
          <p:cNvSpPr>
            <a:spLocks noGrp="1"/>
          </p:cNvSpPr>
          <p:nvPr>
            <p:ph type="sldNum" sz="quarter" idx="12"/>
          </p:nvPr>
        </p:nvSpPr>
        <p:spPr/>
        <p:txBody>
          <a:bodyPr/>
          <a:lstStyle/>
          <a:p>
            <a:fld id="{698706D1-925B-4D52-8896-414F169F1698}" type="slidenum">
              <a:rPr lang="en-GB" smtClean="0"/>
              <a:t>‹#›</a:t>
            </a:fld>
            <a:endParaRPr lang="en-GB"/>
          </a:p>
        </p:txBody>
      </p:sp>
    </p:spTree>
    <p:extLst>
      <p:ext uri="{BB962C8B-B14F-4D97-AF65-F5344CB8AC3E}">
        <p14:creationId xmlns:p14="http://schemas.microsoft.com/office/powerpoint/2010/main" val="4261904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1003E-BBB9-592B-344B-1F2B06E8441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18F7B10-8A9C-5CB6-4515-22401C08A3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E15E6A8F-52C2-A823-59EE-0BD85143B7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909715A-DE6B-171C-2E78-03F595FAD3E5}"/>
              </a:ext>
            </a:extLst>
          </p:cNvPr>
          <p:cNvSpPr>
            <a:spLocks noGrp="1"/>
          </p:cNvSpPr>
          <p:nvPr>
            <p:ph type="dt" sz="half" idx="10"/>
          </p:nvPr>
        </p:nvSpPr>
        <p:spPr/>
        <p:txBody>
          <a:bodyPr/>
          <a:lstStyle/>
          <a:p>
            <a:fld id="{AC41C319-43E3-4C0D-8F61-6C4A4A4E7295}" type="datetimeFigureOut">
              <a:rPr lang="en-GB" smtClean="0"/>
              <a:t>26/06/2025</a:t>
            </a:fld>
            <a:endParaRPr lang="en-GB"/>
          </a:p>
        </p:txBody>
      </p:sp>
      <p:sp>
        <p:nvSpPr>
          <p:cNvPr id="6" name="Footer Placeholder 5">
            <a:extLst>
              <a:ext uri="{FF2B5EF4-FFF2-40B4-BE49-F238E27FC236}">
                <a16:creationId xmlns:a16="http://schemas.microsoft.com/office/drawing/2014/main" id="{6DFDDED3-9A7D-1F41-202E-2ECF71BEEC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D51F08-ADB0-B454-198E-D75120482F72}"/>
              </a:ext>
            </a:extLst>
          </p:cNvPr>
          <p:cNvSpPr>
            <a:spLocks noGrp="1"/>
          </p:cNvSpPr>
          <p:nvPr>
            <p:ph type="sldNum" sz="quarter" idx="12"/>
          </p:nvPr>
        </p:nvSpPr>
        <p:spPr/>
        <p:txBody>
          <a:bodyPr/>
          <a:lstStyle/>
          <a:p>
            <a:fld id="{698706D1-925B-4D52-8896-414F169F1698}" type="slidenum">
              <a:rPr lang="en-GB" smtClean="0"/>
              <a:t>‹#›</a:t>
            </a:fld>
            <a:endParaRPr lang="en-GB"/>
          </a:p>
        </p:txBody>
      </p:sp>
    </p:spTree>
    <p:extLst>
      <p:ext uri="{BB962C8B-B14F-4D97-AF65-F5344CB8AC3E}">
        <p14:creationId xmlns:p14="http://schemas.microsoft.com/office/powerpoint/2010/main" val="849471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5E8A6-77B0-A387-BB79-6F670BBBC0F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47677CD-FCEE-B53B-02B9-E4E9AD6ECE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AD67082-DD35-D029-3009-8C98ABFC8F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3904FD1-168A-F5F8-1B99-9E66FC4C6220}"/>
              </a:ext>
            </a:extLst>
          </p:cNvPr>
          <p:cNvSpPr>
            <a:spLocks noGrp="1"/>
          </p:cNvSpPr>
          <p:nvPr>
            <p:ph type="dt" sz="half" idx="10"/>
          </p:nvPr>
        </p:nvSpPr>
        <p:spPr/>
        <p:txBody>
          <a:bodyPr/>
          <a:lstStyle/>
          <a:p>
            <a:fld id="{AC41C319-43E3-4C0D-8F61-6C4A4A4E7295}" type="datetimeFigureOut">
              <a:rPr lang="en-GB" smtClean="0"/>
              <a:t>26/06/2025</a:t>
            </a:fld>
            <a:endParaRPr lang="en-GB"/>
          </a:p>
        </p:txBody>
      </p:sp>
      <p:sp>
        <p:nvSpPr>
          <p:cNvPr id="6" name="Footer Placeholder 5">
            <a:extLst>
              <a:ext uri="{FF2B5EF4-FFF2-40B4-BE49-F238E27FC236}">
                <a16:creationId xmlns:a16="http://schemas.microsoft.com/office/drawing/2014/main" id="{DA3AF1D7-0E86-BDCC-83F8-113940EF65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1B49FE-286D-DEDA-3F01-870BE97B8C2A}"/>
              </a:ext>
            </a:extLst>
          </p:cNvPr>
          <p:cNvSpPr>
            <a:spLocks noGrp="1"/>
          </p:cNvSpPr>
          <p:nvPr>
            <p:ph type="sldNum" sz="quarter" idx="12"/>
          </p:nvPr>
        </p:nvSpPr>
        <p:spPr/>
        <p:txBody>
          <a:bodyPr/>
          <a:lstStyle/>
          <a:p>
            <a:fld id="{698706D1-925B-4D52-8896-414F169F1698}" type="slidenum">
              <a:rPr lang="en-GB" smtClean="0"/>
              <a:t>‹#›</a:t>
            </a:fld>
            <a:endParaRPr lang="en-GB"/>
          </a:p>
        </p:txBody>
      </p:sp>
    </p:spTree>
    <p:extLst>
      <p:ext uri="{BB962C8B-B14F-4D97-AF65-F5344CB8AC3E}">
        <p14:creationId xmlns:p14="http://schemas.microsoft.com/office/powerpoint/2010/main" val="2086826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C7C114-A24B-9465-A885-5A2183F8B7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47515CBE-4493-8E3A-4BB3-029B1C0151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491AC7E-3C48-DD5D-D844-9E9B7DCC03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C41C319-43E3-4C0D-8F61-6C4A4A4E7295}" type="datetimeFigureOut">
              <a:rPr lang="en-GB" smtClean="0"/>
              <a:t>26/06/2025</a:t>
            </a:fld>
            <a:endParaRPr lang="en-GB"/>
          </a:p>
        </p:txBody>
      </p:sp>
      <p:sp>
        <p:nvSpPr>
          <p:cNvPr id="5" name="Footer Placeholder 4">
            <a:extLst>
              <a:ext uri="{FF2B5EF4-FFF2-40B4-BE49-F238E27FC236}">
                <a16:creationId xmlns:a16="http://schemas.microsoft.com/office/drawing/2014/main" id="{611D47C5-9D5B-0502-C5BB-88493D15B9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8A631FF-531E-CA4D-2BCB-49D2F44D03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8706D1-925B-4D52-8896-414F169F1698}" type="slidenum">
              <a:rPr lang="en-GB" smtClean="0"/>
              <a:t>‹#›</a:t>
            </a:fld>
            <a:endParaRPr lang="en-GB"/>
          </a:p>
        </p:txBody>
      </p:sp>
    </p:spTree>
    <p:extLst>
      <p:ext uri="{BB962C8B-B14F-4D97-AF65-F5344CB8AC3E}">
        <p14:creationId xmlns:p14="http://schemas.microsoft.com/office/powerpoint/2010/main" val="4166696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70C3E-A160-3E5D-A6A3-23FD95EE8BB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9E55A9B-0434-68E1-C01B-1CFA66178C29}"/>
              </a:ext>
            </a:extLst>
          </p:cNvPr>
          <p:cNvSpPr txBox="1"/>
          <p:nvPr/>
        </p:nvSpPr>
        <p:spPr>
          <a:xfrm>
            <a:off x="1523999" y="-24487"/>
            <a:ext cx="9144000" cy="290208"/>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sz="1286" b="1" dirty="0"/>
              <a:t>What can Otford Palace in Kent tell us about the power of the Medieval Church?</a:t>
            </a:r>
          </a:p>
        </p:txBody>
      </p:sp>
      <p:sp>
        <p:nvSpPr>
          <p:cNvPr id="6" name="Rounded Rectangle 5">
            <a:extLst>
              <a:ext uri="{FF2B5EF4-FFF2-40B4-BE49-F238E27FC236}">
                <a16:creationId xmlns:a16="http://schemas.microsoft.com/office/drawing/2014/main" id="{1BF87958-ADAD-7DFF-9E74-71A2D98C6A9D}"/>
              </a:ext>
            </a:extLst>
          </p:cNvPr>
          <p:cNvSpPr/>
          <p:nvPr/>
        </p:nvSpPr>
        <p:spPr>
          <a:xfrm>
            <a:off x="589743" y="279311"/>
            <a:ext cx="4386198" cy="189853"/>
          </a:xfrm>
          <a:prstGeom prst="round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100" b="1" dirty="0"/>
              <a:t>Story</a:t>
            </a:r>
          </a:p>
        </p:txBody>
      </p:sp>
      <p:sp>
        <p:nvSpPr>
          <p:cNvPr id="7" name="Rounded Rectangle 6">
            <a:extLst>
              <a:ext uri="{FF2B5EF4-FFF2-40B4-BE49-F238E27FC236}">
                <a16:creationId xmlns:a16="http://schemas.microsoft.com/office/drawing/2014/main" id="{2C8E33ED-28DA-CD28-69D5-FDCD2A3116A5}"/>
              </a:ext>
            </a:extLst>
          </p:cNvPr>
          <p:cNvSpPr/>
          <p:nvPr/>
        </p:nvSpPr>
        <p:spPr>
          <a:xfrm>
            <a:off x="6357789" y="277785"/>
            <a:ext cx="1496786" cy="206611"/>
          </a:xfrm>
          <a:prstGeom prst="round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100" b="1" dirty="0"/>
              <a:t>Source</a:t>
            </a:r>
          </a:p>
        </p:txBody>
      </p:sp>
      <p:sp>
        <p:nvSpPr>
          <p:cNvPr id="8" name="Rounded Rectangle 7">
            <a:extLst>
              <a:ext uri="{FF2B5EF4-FFF2-40B4-BE49-F238E27FC236}">
                <a16:creationId xmlns:a16="http://schemas.microsoft.com/office/drawing/2014/main" id="{D3B4F42E-1B55-2BD4-B75E-5749C912FFDC}"/>
              </a:ext>
            </a:extLst>
          </p:cNvPr>
          <p:cNvSpPr/>
          <p:nvPr/>
        </p:nvSpPr>
        <p:spPr>
          <a:xfrm>
            <a:off x="6929956" y="3751705"/>
            <a:ext cx="4465303" cy="218646"/>
          </a:xfrm>
          <a:prstGeom prst="round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100" b="1" dirty="0"/>
              <a:t>Scholarship</a:t>
            </a:r>
          </a:p>
        </p:txBody>
      </p:sp>
      <p:graphicFrame>
        <p:nvGraphicFramePr>
          <p:cNvPr id="9" name="Table 8">
            <a:extLst>
              <a:ext uri="{FF2B5EF4-FFF2-40B4-BE49-F238E27FC236}">
                <a16:creationId xmlns:a16="http://schemas.microsoft.com/office/drawing/2014/main" id="{6D40A85F-3823-DAE4-5723-92156FAB8017}"/>
              </a:ext>
            </a:extLst>
          </p:cNvPr>
          <p:cNvGraphicFramePr>
            <a:graphicFrameLocks noGrp="1"/>
          </p:cNvGraphicFramePr>
          <p:nvPr>
            <p:extLst>
              <p:ext uri="{D42A27DB-BD31-4B8C-83A1-F6EECF244321}">
                <p14:modId xmlns:p14="http://schemas.microsoft.com/office/powerpoint/2010/main" val="2852684341"/>
              </p:ext>
            </p:extLst>
          </p:nvPr>
        </p:nvGraphicFramePr>
        <p:xfrm>
          <a:off x="-1" y="469164"/>
          <a:ext cx="5749594" cy="6021067"/>
        </p:xfrm>
        <a:graphic>
          <a:graphicData uri="http://schemas.openxmlformats.org/drawingml/2006/table">
            <a:tbl>
              <a:tblPr firstRow="1" bandRow="1">
                <a:tableStyleId>{5940675A-B579-460E-94D1-54222C63F5DA}</a:tableStyleId>
              </a:tblPr>
              <a:tblGrid>
                <a:gridCol w="4428402">
                  <a:extLst>
                    <a:ext uri="{9D8B030D-6E8A-4147-A177-3AD203B41FA5}">
                      <a16:colId xmlns:a16="http://schemas.microsoft.com/office/drawing/2014/main" val="20000"/>
                    </a:ext>
                  </a:extLst>
                </a:gridCol>
                <a:gridCol w="1321192">
                  <a:extLst>
                    <a:ext uri="{9D8B030D-6E8A-4147-A177-3AD203B41FA5}">
                      <a16:colId xmlns:a16="http://schemas.microsoft.com/office/drawing/2014/main" val="20002"/>
                    </a:ext>
                  </a:extLst>
                </a:gridCol>
              </a:tblGrid>
              <a:tr h="445236">
                <a:tc>
                  <a:txBody>
                    <a:bodyPr/>
                    <a:lstStyle/>
                    <a:p>
                      <a:pPr algn="ctr"/>
                      <a:endParaRPr lang="en-GB" sz="900" dirty="0">
                        <a:solidFill>
                          <a:schemeClr val="tx1"/>
                        </a:solidFill>
                      </a:endParaRPr>
                    </a:p>
                  </a:txBody>
                  <a:tcPr marL="65314" marR="65314" marT="32657" marB="32657">
                    <a:solidFill>
                      <a:schemeClr val="bg2">
                        <a:lumMod val="90000"/>
                      </a:schemeClr>
                    </a:solidFill>
                  </a:tcPr>
                </a:tc>
                <a:tc>
                  <a:txBody>
                    <a:bodyPr/>
                    <a:lstStyle/>
                    <a:p>
                      <a:pPr algn="ctr"/>
                      <a:r>
                        <a:rPr lang="en-GB" sz="900" dirty="0">
                          <a:solidFill>
                            <a:schemeClr val="tx1"/>
                          </a:solidFill>
                        </a:rPr>
                        <a:t>Summarise each paragraph in one or two  points.</a:t>
                      </a:r>
                      <a:r>
                        <a:rPr lang="en-GB" sz="900" baseline="0" dirty="0">
                          <a:solidFill>
                            <a:schemeClr val="tx1"/>
                          </a:solidFill>
                        </a:rPr>
                        <a:t> </a:t>
                      </a:r>
                      <a:endParaRPr lang="en-GB" sz="900" dirty="0">
                        <a:solidFill>
                          <a:schemeClr val="tx1"/>
                        </a:solidFill>
                      </a:endParaRPr>
                    </a:p>
                  </a:txBody>
                  <a:tcPr marL="65314" marR="65314" marT="32657" marB="32657">
                    <a:solidFill>
                      <a:schemeClr val="bg2">
                        <a:lumMod val="90000"/>
                      </a:schemeClr>
                    </a:solidFill>
                  </a:tcPr>
                </a:tc>
                <a:extLst>
                  <a:ext uri="{0D108BD9-81ED-4DB2-BD59-A6C34878D82A}">
                    <a16:rowId xmlns:a16="http://schemas.microsoft.com/office/drawing/2014/main" val="10000"/>
                  </a:ext>
                </a:extLst>
              </a:tr>
              <a:tr h="5544273">
                <a:tc>
                  <a:txBody>
                    <a:bodyPr/>
                    <a:lstStyle/>
                    <a:p>
                      <a:r>
                        <a:rPr lang="en-GB" sz="1100" b="0" i="0" kern="1200" dirty="0">
                          <a:solidFill>
                            <a:schemeClr val="tx1"/>
                          </a:solidFill>
                          <a:effectLst/>
                          <a:latin typeface="+mn-lt"/>
                          <a:ea typeface="+mn-ea"/>
                          <a:cs typeface="+mn-cs"/>
                        </a:rPr>
                        <a:t>In c</a:t>
                      </a:r>
                      <a:r>
                        <a:rPr lang="en-GB" sz="1050" b="0" i="0" kern="1200" dirty="0">
                          <a:solidFill>
                            <a:schemeClr val="tx1"/>
                          </a:solidFill>
                          <a:effectLst/>
                          <a:latin typeface="+mn-lt"/>
                          <a:ea typeface="+mn-ea"/>
                          <a:cs typeface="+mn-cs"/>
                        </a:rPr>
                        <a:t>.791 CE, Offa, the King of Mercia, gave lands at Otford to Christ Church Canterbury. This was a very significant gift.  It meant that the Monastery of Christ Church Canterbury and subsequently the Archbishops of Canterbury became the Lords of the Manor of Otford.</a:t>
                      </a:r>
                    </a:p>
                    <a:p>
                      <a:r>
                        <a:rPr lang="en-GB" sz="1050" b="0" i="0" kern="1200" dirty="0">
                          <a:solidFill>
                            <a:schemeClr val="tx1"/>
                          </a:solidFill>
                          <a:effectLst/>
                          <a:latin typeface="+mn-lt"/>
                          <a:ea typeface="+mn-ea"/>
                          <a:cs typeface="+mn-cs"/>
                        </a:rPr>
                        <a:t> </a:t>
                      </a:r>
                    </a:p>
                    <a:p>
                      <a:r>
                        <a:rPr lang="en-GB" sz="1050" b="0" i="0" kern="1200" dirty="0">
                          <a:solidFill>
                            <a:schemeClr val="tx1"/>
                          </a:solidFill>
                          <a:effectLst/>
                          <a:latin typeface="+mn-lt"/>
                          <a:ea typeface="+mn-ea"/>
                          <a:cs typeface="+mn-cs"/>
                        </a:rPr>
                        <a:t>After the Norman Conquest in 1066, the first Norman Archbishop of Canterbury, </a:t>
                      </a:r>
                      <a:r>
                        <a:rPr lang="en-GB" sz="1050" b="0" i="0" kern="1200" dirty="0" err="1">
                          <a:solidFill>
                            <a:schemeClr val="tx1"/>
                          </a:solidFill>
                          <a:effectLst/>
                          <a:latin typeface="+mn-lt"/>
                          <a:ea typeface="+mn-ea"/>
                          <a:cs typeface="+mn-cs"/>
                        </a:rPr>
                        <a:t>Lancfranc</a:t>
                      </a:r>
                      <a:r>
                        <a:rPr lang="en-GB" sz="1050" b="0" i="0" kern="1200" dirty="0">
                          <a:solidFill>
                            <a:schemeClr val="tx1"/>
                          </a:solidFill>
                          <a:effectLst/>
                          <a:latin typeface="+mn-lt"/>
                          <a:ea typeface="+mn-ea"/>
                          <a:cs typeface="+mn-cs"/>
                        </a:rPr>
                        <a:t>, took the position in 1070. Lanfranc was a good friend of William the Conqueror, and he built a manor house at Otford (probably of wood) for his use when he was staying in the Village. By the Domesday Survey in 1086, the land at Otford owned six watermills and a large farm locally, worked by tenants who were bound to the land.</a:t>
                      </a:r>
                      <a:endParaRPr lang="en-GB" sz="1050" dirty="0"/>
                    </a:p>
                    <a:p>
                      <a:pPr marL="0" marR="0" lvl="0" indent="0" algn="just" defTabSz="1280160" rtl="0" eaLnBrk="1" fontAlgn="auto" latinLnBrk="0" hangingPunct="1">
                        <a:lnSpc>
                          <a:spcPct val="100000"/>
                        </a:lnSpc>
                        <a:spcBef>
                          <a:spcPts val="0"/>
                        </a:spcBef>
                        <a:spcAft>
                          <a:spcPts val="0"/>
                        </a:spcAft>
                        <a:buClrTx/>
                        <a:buSzTx/>
                        <a:buFontTx/>
                        <a:buNone/>
                        <a:tabLst/>
                        <a:defRPr/>
                      </a:pPr>
                      <a:r>
                        <a:rPr lang="en-GB" sz="1050" b="0" i="0" kern="1200" dirty="0">
                          <a:solidFill>
                            <a:schemeClr val="tx1"/>
                          </a:solidFill>
                          <a:effectLst/>
                          <a:latin typeface="+mn-lt"/>
                          <a:ea typeface="+mn-ea"/>
                          <a:cs typeface="+mn-cs"/>
                        </a:rPr>
                        <a:t>Thomas Becket, Archbishop of Canterbury (1162–1170 during the reign of Henry II) it is said, particularly liked staying at Otford, which he did several times.</a:t>
                      </a:r>
                    </a:p>
                    <a:p>
                      <a:pPr marL="0" marR="0" lvl="0" indent="0" algn="just" defTabSz="1280160" rtl="0" eaLnBrk="1" fontAlgn="auto" latinLnBrk="0" hangingPunct="1">
                        <a:lnSpc>
                          <a:spcPct val="100000"/>
                        </a:lnSpc>
                        <a:spcBef>
                          <a:spcPts val="0"/>
                        </a:spcBef>
                        <a:spcAft>
                          <a:spcPts val="0"/>
                        </a:spcAft>
                        <a:buClrTx/>
                        <a:buSzTx/>
                        <a:buFontTx/>
                        <a:buNone/>
                        <a:tabLst/>
                        <a:defRPr/>
                      </a:pPr>
                      <a:endParaRPr lang="en-GB" sz="1050" b="0" i="0" kern="1200" dirty="0">
                        <a:solidFill>
                          <a:schemeClr val="tx1"/>
                        </a:solidFill>
                        <a:effectLst/>
                        <a:latin typeface="+mn-lt"/>
                        <a:ea typeface="+mn-ea"/>
                        <a:cs typeface="+mn-cs"/>
                      </a:endParaRPr>
                    </a:p>
                    <a:p>
                      <a:pPr marL="0" marR="0" lvl="0" indent="0" algn="just" defTabSz="1280160" rtl="0" eaLnBrk="1" fontAlgn="auto" latinLnBrk="0" hangingPunct="1">
                        <a:lnSpc>
                          <a:spcPct val="100000"/>
                        </a:lnSpc>
                        <a:spcBef>
                          <a:spcPts val="0"/>
                        </a:spcBef>
                        <a:spcAft>
                          <a:spcPts val="0"/>
                        </a:spcAft>
                        <a:buClrTx/>
                        <a:buSzTx/>
                        <a:buFontTx/>
                        <a:buNone/>
                        <a:tabLst/>
                        <a:defRPr/>
                      </a:pPr>
                      <a:r>
                        <a:rPr lang="en-GB" sz="1050" b="0" i="0" kern="1200" dirty="0">
                          <a:solidFill>
                            <a:schemeClr val="tx1"/>
                          </a:solidFill>
                          <a:effectLst/>
                          <a:latin typeface="+mn-lt"/>
                          <a:ea typeface="+mn-ea"/>
                          <a:cs typeface="+mn-cs"/>
                        </a:rPr>
                        <a:t>During the </a:t>
                      </a:r>
                      <a:r>
                        <a:rPr lang="en-GB" sz="1050" b="0" i="1" kern="1200" dirty="0">
                          <a:solidFill>
                            <a:schemeClr val="tx1"/>
                          </a:solidFill>
                          <a:effectLst/>
                          <a:latin typeface="+mn-lt"/>
                          <a:ea typeface="+mn-ea"/>
                          <a:cs typeface="+mn-cs"/>
                        </a:rPr>
                        <a:t>Black Death </a:t>
                      </a:r>
                      <a:r>
                        <a:rPr lang="en-GB" sz="1050" b="0" i="0" kern="1200" dirty="0">
                          <a:solidFill>
                            <a:schemeClr val="tx1"/>
                          </a:solidFill>
                          <a:effectLst/>
                          <a:latin typeface="+mn-lt"/>
                          <a:ea typeface="+mn-ea"/>
                          <a:cs typeface="+mn-cs"/>
                        </a:rPr>
                        <a:t>plague outbreak, Edward III brought his whole court to Otford to spend Christmas away from London, and the manor at Otford was later attacked during the 1381 Peasants’ Revolt.</a:t>
                      </a:r>
                    </a:p>
                    <a:p>
                      <a:pPr marL="0" marR="0" lvl="0" indent="0" algn="just" defTabSz="1280160" rtl="0" eaLnBrk="1" fontAlgn="auto" latinLnBrk="0" hangingPunct="1">
                        <a:lnSpc>
                          <a:spcPct val="100000"/>
                        </a:lnSpc>
                        <a:spcBef>
                          <a:spcPts val="0"/>
                        </a:spcBef>
                        <a:spcAft>
                          <a:spcPts val="0"/>
                        </a:spcAft>
                        <a:buClrTx/>
                        <a:buSzTx/>
                        <a:buFontTx/>
                        <a:buNone/>
                        <a:tabLst/>
                        <a:defRPr/>
                      </a:pPr>
                      <a:endParaRPr lang="en-GB" sz="1050" b="0" i="0" kern="1200" dirty="0">
                        <a:solidFill>
                          <a:schemeClr val="tx1"/>
                        </a:solidFill>
                        <a:effectLst/>
                        <a:latin typeface="+mn-lt"/>
                        <a:ea typeface="+mn-ea"/>
                        <a:cs typeface="+mn-cs"/>
                      </a:endParaRPr>
                    </a:p>
                    <a:p>
                      <a:pPr marL="0" marR="0" lvl="0" indent="0" algn="just" defTabSz="1280160" rtl="0" eaLnBrk="1" fontAlgn="auto" latinLnBrk="0" hangingPunct="1">
                        <a:lnSpc>
                          <a:spcPct val="100000"/>
                        </a:lnSpc>
                        <a:spcBef>
                          <a:spcPts val="0"/>
                        </a:spcBef>
                        <a:spcAft>
                          <a:spcPts val="0"/>
                        </a:spcAft>
                        <a:buClrTx/>
                        <a:buSzTx/>
                        <a:buFontTx/>
                        <a:buNone/>
                        <a:tabLst/>
                        <a:defRPr/>
                      </a:pPr>
                      <a:r>
                        <a:rPr lang="en-GB" sz="1050" b="0" i="0" kern="1200" dirty="0">
                          <a:solidFill>
                            <a:schemeClr val="tx1"/>
                          </a:solidFill>
                          <a:effectLst/>
                          <a:latin typeface="+mn-lt"/>
                          <a:ea typeface="+mn-ea"/>
                          <a:cs typeface="+mn-cs"/>
                        </a:rPr>
                        <a:t>William Warham, Archbishop of Canterbury during the reign of Henry VII and later Henry VIII, built Otford Palace in 1514, which rivalled Hampton Court Palace in size. Henry VIII visited Otford Palace with his court in 1519, from where he went hunting. A year later he returned with his wife Catherine of Aragon with the royal court to stay at the palace </a:t>
                      </a:r>
                      <a:r>
                        <a:rPr lang="en-GB" sz="1050" b="0" i="0" kern="1200" dirty="0" err="1">
                          <a:solidFill>
                            <a:schemeClr val="tx1"/>
                          </a:solidFill>
                          <a:effectLst/>
                          <a:latin typeface="+mn-lt"/>
                          <a:ea typeface="+mn-ea"/>
                          <a:cs typeface="+mn-cs"/>
                        </a:rPr>
                        <a:t>en</a:t>
                      </a:r>
                      <a:r>
                        <a:rPr lang="en-GB" sz="1050" b="0" i="0" kern="1200" dirty="0">
                          <a:solidFill>
                            <a:schemeClr val="tx1"/>
                          </a:solidFill>
                          <a:effectLst/>
                          <a:latin typeface="+mn-lt"/>
                          <a:ea typeface="+mn-ea"/>
                          <a:cs typeface="+mn-cs"/>
                        </a:rPr>
                        <a:t> route to France where he was to meet Francis, King of France at the Field of Gold. The court that accompanied Henry was believed to have been over 3,000 people.</a:t>
                      </a:r>
                    </a:p>
                    <a:p>
                      <a:pPr marL="0" marR="0" lvl="0" indent="0" algn="just" defTabSz="1280160" rtl="0" eaLnBrk="1" fontAlgn="auto" latinLnBrk="0" hangingPunct="1">
                        <a:lnSpc>
                          <a:spcPct val="100000"/>
                        </a:lnSpc>
                        <a:spcBef>
                          <a:spcPts val="0"/>
                        </a:spcBef>
                        <a:spcAft>
                          <a:spcPts val="0"/>
                        </a:spcAft>
                        <a:buClrTx/>
                        <a:buSzTx/>
                        <a:buFontTx/>
                        <a:buNone/>
                        <a:tabLst/>
                        <a:defRPr/>
                      </a:pPr>
                      <a:endParaRPr lang="en-GB" sz="1050" b="0" i="0" kern="1200" dirty="0">
                        <a:solidFill>
                          <a:schemeClr val="tx1"/>
                        </a:solidFill>
                        <a:effectLst/>
                        <a:latin typeface="+mn-lt"/>
                        <a:ea typeface="+mn-ea"/>
                        <a:cs typeface="+mn-cs"/>
                      </a:endParaRPr>
                    </a:p>
                    <a:p>
                      <a:pPr marL="0" marR="0" lvl="0" indent="0" algn="just" defTabSz="1280160" rtl="0" eaLnBrk="1" fontAlgn="auto" latinLnBrk="0" hangingPunct="1">
                        <a:lnSpc>
                          <a:spcPct val="100000"/>
                        </a:lnSpc>
                        <a:spcBef>
                          <a:spcPts val="0"/>
                        </a:spcBef>
                        <a:spcAft>
                          <a:spcPts val="0"/>
                        </a:spcAft>
                        <a:buClrTx/>
                        <a:buSzTx/>
                        <a:buFontTx/>
                        <a:buNone/>
                        <a:tabLst/>
                        <a:defRPr/>
                      </a:pPr>
                      <a:r>
                        <a:rPr lang="en-GB" sz="1050" b="0" i="0" kern="1200" dirty="0">
                          <a:solidFill>
                            <a:schemeClr val="tx1"/>
                          </a:solidFill>
                          <a:effectLst/>
                          <a:latin typeface="+mn-lt"/>
                          <a:ea typeface="+mn-ea"/>
                          <a:cs typeface="+mn-cs"/>
                        </a:rPr>
                        <a:t>After the Reformation, Henry VIII became its owner and spent lavishly on it. However, in time, he decided that he preferred Knole House a few miles away in Sevenoaks, because it was less damp. After Henry’s death in 1547, the Palace was owned successively by his children, before it fell gradually into disrepair.</a:t>
                      </a:r>
                      <a:endParaRPr lang="en-GB" sz="1050" dirty="0"/>
                    </a:p>
                    <a:p>
                      <a:pPr marL="0" marR="0" lvl="0" indent="0" algn="just" defTabSz="1280160" rtl="0" eaLnBrk="1" fontAlgn="auto" latinLnBrk="0" hangingPunct="1">
                        <a:lnSpc>
                          <a:spcPct val="100000"/>
                        </a:lnSpc>
                        <a:spcBef>
                          <a:spcPts val="0"/>
                        </a:spcBef>
                        <a:spcAft>
                          <a:spcPts val="0"/>
                        </a:spcAft>
                        <a:buClrTx/>
                        <a:buSzTx/>
                        <a:buFontTx/>
                        <a:buNone/>
                        <a:tabLst/>
                        <a:defRPr/>
                      </a:pPr>
                      <a:endParaRPr lang="en-GB" sz="900" dirty="0"/>
                    </a:p>
                  </a:txBody>
                  <a:tcPr marL="65314" marR="65314" marT="32657" marB="32657"/>
                </a:tc>
                <a:tc>
                  <a:txBody>
                    <a:bodyPr/>
                    <a:lstStyle/>
                    <a:p>
                      <a:endParaRPr lang="en-GB" sz="900" dirty="0"/>
                    </a:p>
                  </a:txBody>
                  <a:tcPr marL="65314" marR="65314" marT="32657" marB="32657"/>
                </a:tc>
                <a:extLst>
                  <a:ext uri="{0D108BD9-81ED-4DB2-BD59-A6C34878D82A}">
                    <a16:rowId xmlns:a16="http://schemas.microsoft.com/office/drawing/2014/main" val="10001"/>
                  </a:ext>
                </a:extLst>
              </a:tr>
            </a:tbl>
          </a:graphicData>
        </a:graphic>
      </p:graphicFrame>
      <p:sp>
        <p:nvSpPr>
          <p:cNvPr id="11" name="Down Arrow 10">
            <a:extLst>
              <a:ext uri="{FF2B5EF4-FFF2-40B4-BE49-F238E27FC236}">
                <a16:creationId xmlns:a16="http://schemas.microsoft.com/office/drawing/2014/main" id="{F25015C5-3A59-99CB-AAF2-06D0F393271E}"/>
              </a:ext>
            </a:extLst>
          </p:cNvPr>
          <p:cNvSpPr/>
          <p:nvPr/>
        </p:nvSpPr>
        <p:spPr>
          <a:xfrm>
            <a:off x="5459144" y="793571"/>
            <a:ext cx="269551" cy="21771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100"/>
          </a:p>
        </p:txBody>
      </p:sp>
      <p:graphicFrame>
        <p:nvGraphicFramePr>
          <p:cNvPr id="3" name="Table 2">
            <a:extLst>
              <a:ext uri="{FF2B5EF4-FFF2-40B4-BE49-F238E27FC236}">
                <a16:creationId xmlns:a16="http://schemas.microsoft.com/office/drawing/2014/main" id="{8310D099-D3CE-B509-3315-33AC9161F5C7}"/>
              </a:ext>
            </a:extLst>
          </p:cNvPr>
          <p:cNvGraphicFramePr>
            <a:graphicFrameLocks noGrp="1"/>
          </p:cNvGraphicFramePr>
          <p:nvPr>
            <p:extLst>
              <p:ext uri="{D42A27DB-BD31-4B8C-83A1-F6EECF244321}">
                <p14:modId xmlns:p14="http://schemas.microsoft.com/office/powerpoint/2010/main" val="1218852999"/>
              </p:ext>
            </p:extLst>
          </p:nvPr>
        </p:nvGraphicFramePr>
        <p:xfrm>
          <a:off x="0" y="6294474"/>
          <a:ext cx="12191998" cy="673567"/>
        </p:xfrm>
        <a:graphic>
          <a:graphicData uri="http://schemas.openxmlformats.org/drawingml/2006/table">
            <a:tbl>
              <a:tblPr firstRow="1" bandRow="1">
                <a:tableStyleId>{5940675A-B579-460E-94D1-54222C63F5DA}</a:tableStyleId>
              </a:tblPr>
              <a:tblGrid>
                <a:gridCol w="3687075">
                  <a:extLst>
                    <a:ext uri="{9D8B030D-6E8A-4147-A177-3AD203B41FA5}">
                      <a16:colId xmlns:a16="http://schemas.microsoft.com/office/drawing/2014/main" val="20000"/>
                    </a:ext>
                  </a:extLst>
                </a:gridCol>
                <a:gridCol w="3895973">
                  <a:extLst>
                    <a:ext uri="{9D8B030D-6E8A-4147-A177-3AD203B41FA5}">
                      <a16:colId xmlns:a16="http://schemas.microsoft.com/office/drawing/2014/main" val="20001"/>
                    </a:ext>
                  </a:extLst>
                </a:gridCol>
                <a:gridCol w="4608950">
                  <a:extLst>
                    <a:ext uri="{9D8B030D-6E8A-4147-A177-3AD203B41FA5}">
                      <a16:colId xmlns:a16="http://schemas.microsoft.com/office/drawing/2014/main" val="20002"/>
                    </a:ext>
                  </a:extLst>
                </a:gridCol>
              </a:tblGrid>
              <a:tr h="673567">
                <a:tc>
                  <a:txBody>
                    <a:bodyPr/>
                    <a:lstStyle/>
                    <a:p>
                      <a:pPr algn="ctr"/>
                      <a:r>
                        <a:rPr lang="en-GB" sz="900" b="1" u="sng" dirty="0"/>
                        <a:t>Task 1</a:t>
                      </a:r>
                    </a:p>
                    <a:p>
                      <a:pPr algn="ctr"/>
                      <a:r>
                        <a:rPr lang="en-GB" sz="900" b="0" dirty="0"/>
                        <a:t>Read through the </a:t>
                      </a:r>
                      <a:r>
                        <a:rPr lang="en-GB" sz="900" b="1" dirty="0"/>
                        <a:t>Story</a:t>
                      </a:r>
                      <a:r>
                        <a:rPr lang="en-GB" sz="900" b="0" dirty="0"/>
                        <a:t> of Otford Palace.</a:t>
                      </a:r>
                      <a:r>
                        <a:rPr lang="en-GB" sz="900" b="0" baseline="0" dirty="0"/>
                        <a:t> </a:t>
                      </a:r>
                      <a:r>
                        <a:rPr lang="en-GB" sz="900" b="0" baseline="0"/>
                        <a:t>For each paragraph, you need to create a short summary (two bullet points maximum) on the right-hand side </a:t>
                      </a:r>
                      <a:endParaRPr lang="en-GB" sz="900" b="0" dirty="0"/>
                    </a:p>
                  </a:txBody>
                  <a:tcPr marL="65314" marR="65314" marT="32657" marB="32657">
                    <a:solidFill>
                      <a:schemeClr val="tx2">
                        <a:lumMod val="20000"/>
                        <a:lumOff val="80000"/>
                      </a:schemeClr>
                    </a:solidFill>
                  </a:tcPr>
                </a:tc>
                <a:tc>
                  <a:txBody>
                    <a:bodyPr/>
                    <a:lstStyle/>
                    <a:p>
                      <a:pPr algn="ctr"/>
                      <a:r>
                        <a:rPr lang="en-GB" sz="900" b="1" u="sng" dirty="0"/>
                        <a:t>Task 2</a:t>
                      </a:r>
                    </a:p>
                    <a:p>
                      <a:pPr algn="ctr"/>
                      <a:r>
                        <a:rPr lang="en-GB" sz="900" b="0" u="none" dirty="0"/>
                        <a:t>Look at </a:t>
                      </a:r>
                      <a:r>
                        <a:rPr lang="en-GB" sz="900" b="1" u="none" dirty="0"/>
                        <a:t>sources</a:t>
                      </a:r>
                      <a:r>
                        <a:rPr lang="en-GB" sz="900" b="0" u="none" dirty="0"/>
                        <a:t> A, B,</a:t>
                      </a:r>
                      <a:r>
                        <a:rPr lang="en-GB" sz="900" b="0" u="none" baseline="0" dirty="0"/>
                        <a:t> and C. In your book answer the question “What do these sources tell you about Otford Palace and the </a:t>
                      </a:r>
                      <a:r>
                        <a:rPr lang="en-GB" sz="900" b="1" u="none" baseline="0" dirty="0"/>
                        <a:t>power of the Church before</a:t>
                      </a:r>
                      <a:r>
                        <a:rPr lang="en-GB" sz="900" b="0" u="none" baseline="0" dirty="0"/>
                        <a:t> the English reformation in 1533?</a:t>
                      </a:r>
                      <a:endParaRPr lang="en-GB" sz="900" b="0" u="none" dirty="0"/>
                    </a:p>
                  </a:txBody>
                  <a:tcPr marL="65314" marR="65314" marT="32657" marB="32657">
                    <a:solidFill>
                      <a:schemeClr val="tx2">
                        <a:lumMod val="20000"/>
                        <a:lumOff val="80000"/>
                      </a:schemeClr>
                    </a:solidFill>
                  </a:tcPr>
                </a:tc>
                <a:tc>
                  <a:txBody>
                    <a:bodyPr/>
                    <a:lstStyle/>
                    <a:p>
                      <a:pPr algn="ctr"/>
                      <a:r>
                        <a:rPr lang="en-GB" sz="900" b="1" u="sng" dirty="0"/>
                        <a:t>Task 3</a:t>
                      </a:r>
                    </a:p>
                    <a:p>
                      <a:pPr algn="ctr"/>
                      <a:r>
                        <a:rPr lang="en-GB" sz="900" b="0" u="none" dirty="0"/>
                        <a:t>Read through the </a:t>
                      </a:r>
                      <a:r>
                        <a:rPr lang="en-GB" sz="900" b="1" u="none" dirty="0"/>
                        <a:t>scholarship</a:t>
                      </a:r>
                      <a:r>
                        <a:rPr lang="en-GB" sz="900" b="0" u="none" baseline="0" dirty="0"/>
                        <a:t> about Otford Palace. Highlight what you think are the two most important points. In your book, answer the question “</a:t>
                      </a:r>
                      <a:r>
                        <a:rPr lang="en-GB" sz="900" b="0" i="1" u="none" baseline="0" dirty="0"/>
                        <a:t>What does Otford Palace suggest about how powerful the Church was before the English reformation?”</a:t>
                      </a:r>
                      <a:endParaRPr lang="en-GB" sz="900" b="0" i="1" u="none" dirty="0"/>
                    </a:p>
                  </a:txBody>
                  <a:tcPr marL="65314" marR="65314" marT="32657" marB="32657">
                    <a:solidFill>
                      <a:schemeClr val="tx2">
                        <a:lumMod val="20000"/>
                        <a:lumOff val="80000"/>
                      </a:schemeClr>
                    </a:solidFill>
                  </a:tcPr>
                </a:tc>
                <a:extLst>
                  <a:ext uri="{0D108BD9-81ED-4DB2-BD59-A6C34878D82A}">
                    <a16:rowId xmlns:a16="http://schemas.microsoft.com/office/drawing/2014/main" val="10000"/>
                  </a:ext>
                </a:extLst>
              </a:tr>
            </a:tbl>
          </a:graphicData>
        </a:graphic>
      </p:graphicFrame>
      <p:sp>
        <p:nvSpPr>
          <p:cNvPr id="12" name="TextBox 11">
            <a:extLst>
              <a:ext uri="{FF2B5EF4-FFF2-40B4-BE49-F238E27FC236}">
                <a16:creationId xmlns:a16="http://schemas.microsoft.com/office/drawing/2014/main" id="{E2BF0839-9607-8B2C-0202-61A58B128A8A}"/>
              </a:ext>
            </a:extLst>
          </p:cNvPr>
          <p:cNvSpPr txBox="1"/>
          <p:nvPr/>
        </p:nvSpPr>
        <p:spPr>
          <a:xfrm>
            <a:off x="6149110" y="549090"/>
            <a:ext cx="2222739"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GB" sz="1100" dirty="0"/>
          </a:p>
        </p:txBody>
      </p:sp>
      <p:sp>
        <p:nvSpPr>
          <p:cNvPr id="30" name="Rectangle 29">
            <a:extLst>
              <a:ext uri="{FF2B5EF4-FFF2-40B4-BE49-F238E27FC236}">
                <a16:creationId xmlns:a16="http://schemas.microsoft.com/office/drawing/2014/main" id="{BE2F1A93-1C48-2260-128A-1E561CD89B95}"/>
              </a:ext>
            </a:extLst>
          </p:cNvPr>
          <p:cNvSpPr/>
          <p:nvPr/>
        </p:nvSpPr>
        <p:spPr>
          <a:xfrm>
            <a:off x="5884247" y="3249260"/>
            <a:ext cx="3676966" cy="4308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100" dirty="0"/>
              <a:t>A modern drawing recreating Warham’s 16</a:t>
            </a:r>
            <a:r>
              <a:rPr lang="en-GB" sz="1100" baseline="30000" dirty="0"/>
              <a:t>th</a:t>
            </a:r>
            <a:r>
              <a:rPr lang="en-GB" sz="1100" dirty="0"/>
              <a:t> Century Palace at Otford</a:t>
            </a:r>
          </a:p>
        </p:txBody>
      </p:sp>
      <p:sp>
        <p:nvSpPr>
          <p:cNvPr id="31" name="Rounded Rectangular Callout 30">
            <a:extLst>
              <a:ext uri="{FF2B5EF4-FFF2-40B4-BE49-F238E27FC236}">
                <a16:creationId xmlns:a16="http://schemas.microsoft.com/office/drawing/2014/main" id="{933D1984-6B1E-570F-7310-684CB9341E49}"/>
              </a:ext>
            </a:extLst>
          </p:cNvPr>
          <p:cNvSpPr/>
          <p:nvPr/>
        </p:nvSpPr>
        <p:spPr>
          <a:xfrm>
            <a:off x="7804912" y="3999143"/>
            <a:ext cx="4245574" cy="912784"/>
          </a:xfrm>
          <a:prstGeom prst="wedgeRoundRectCallout">
            <a:avLst>
              <a:gd name="adj1" fmla="val -58320"/>
              <a:gd name="adj2" fmla="val 123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dirty="0"/>
              <a:t>…Edward I was extremely angry with Archbishop </a:t>
            </a:r>
            <a:r>
              <a:rPr lang="en-GB" sz="1100" dirty="0" err="1"/>
              <a:t>Winchelsey</a:t>
            </a:r>
            <a:r>
              <a:rPr lang="en-GB" sz="1100" dirty="0"/>
              <a:t> in 1296 for obeying the papal bull (</a:t>
            </a:r>
            <a:r>
              <a:rPr lang="en-GB" sz="1100" i="1" dirty="0"/>
              <a:t>order from the Pope</a:t>
            </a:r>
            <a:r>
              <a:rPr lang="en-GB" sz="1100" dirty="0"/>
              <a:t>)…which forbade the clergy to pay taxes to the secular authorities</a:t>
            </a:r>
          </a:p>
        </p:txBody>
      </p:sp>
      <p:sp>
        <p:nvSpPr>
          <p:cNvPr id="32" name="TextBox 31">
            <a:extLst>
              <a:ext uri="{FF2B5EF4-FFF2-40B4-BE49-F238E27FC236}">
                <a16:creationId xmlns:a16="http://schemas.microsoft.com/office/drawing/2014/main" id="{E6228B08-7EFF-B92E-06AE-FC638C1452E1}"/>
              </a:ext>
            </a:extLst>
          </p:cNvPr>
          <p:cNvSpPr txBox="1"/>
          <p:nvPr/>
        </p:nvSpPr>
        <p:spPr>
          <a:xfrm>
            <a:off x="6149110" y="4183420"/>
            <a:ext cx="1433170" cy="600164"/>
          </a:xfrm>
          <a:prstGeom prst="rect">
            <a:avLst/>
          </a:prstGeom>
          <a:noFill/>
        </p:spPr>
        <p:txBody>
          <a:bodyPr wrap="square" rtlCol="0">
            <a:spAutoFit/>
          </a:bodyPr>
          <a:lstStyle/>
          <a:p>
            <a:r>
              <a:rPr lang="en-GB" sz="1100" dirty="0"/>
              <a:t>Dennis Clarke and Anthony </a:t>
            </a:r>
            <a:r>
              <a:rPr lang="en-GB" sz="1100" dirty="0" err="1"/>
              <a:t>Stoyd</a:t>
            </a:r>
            <a:r>
              <a:rPr lang="en-GB" sz="1100" dirty="0"/>
              <a:t>, Historians, 1975 </a:t>
            </a:r>
          </a:p>
        </p:txBody>
      </p:sp>
      <p:sp>
        <p:nvSpPr>
          <p:cNvPr id="34" name="TextBox 33">
            <a:extLst>
              <a:ext uri="{FF2B5EF4-FFF2-40B4-BE49-F238E27FC236}">
                <a16:creationId xmlns:a16="http://schemas.microsoft.com/office/drawing/2014/main" id="{224A3BE6-70CF-0B2A-1BB8-14EC0984C5A5}"/>
              </a:ext>
            </a:extLst>
          </p:cNvPr>
          <p:cNvSpPr txBox="1"/>
          <p:nvPr/>
        </p:nvSpPr>
        <p:spPr>
          <a:xfrm>
            <a:off x="11020046" y="5384217"/>
            <a:ext cx="1271592" cy="600164"/>
          </a:xfrm>
          <a:prstGeom prst="rect">
            <a:avLst/>
          </a:prstGeom>
          <a:noFill/>
        </p:spPr>
        <p:txBody>
          <a:bodyPr wrap="square" rtlCol="0">
            <a:spAutoFit/>
          </a:bodyPr>
          <a:lstStyle/>
          <a:p>
            <a:r>
              <a:rPr lang="en-GB" sz="1100" dirty="0"/>
              <a:t>Alden Gregory, Historian and Curator </a:t>
            </a:r>
          </a:p>
        </p:txBody>
      </p:sp>
      <p:sp>
        <p:nvSpPr>
          <p:cNvPr id="33" name="Rounded Rectangular Callout 32">
            <a:extLst>
              <a:ext uri="{FF2B5EF4-FFF2-40B4-BE49-F238E27FC236}">
                <a16:creationId xmlns:a16="http://schemas.microsoft.com/office/drawing/2014/main" id="{EF7E7267-581E-713C-F623-CB008C74EEF6}"/>
              </a:ext>
            </a:extLst>
          </p:cNvPr>
          <p:cNvSpPr/>
          <p:nvPr/>
        </p:nvSpPr>
        <p:spPr>
          <a:xfrm>
            <a:off x="5809264" y="4996654"/>
            <a:ext cx="4784828" cy="1168203"/>
          </a:xfrm>
          <a:prstGeom prst="wedgeRoundRectCallout">
            <a:avLst>
              <a:gd name="adj1" fmla="val 58528"/>
              <a:gd name="adj2" fmla="val 1597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dirty="0"/>
              <a:t>His house was to be more than just a place of showy habitation, work and leisure…at Otford, Warham (</a:t>
            </a:r>
            <a:r>
              <a:rPr lang="en-GB" sz="1100" i="1" dirty="0"/>
              <a:t>Archbishop of Canterbury</a:t>
            </a:r>
            <a:r>
              <a:rPr lang="en-GB" sz="1100" dirty="0"/>
              <a:t>) could  consolidate and present a carefully conceived public image. It was his seat of power, a vast image of lordly authority, and it was the place at which he could show off his wealth, his hospitality and largesse, and his intellect to royal and ambassadorial guests alike.</a:t>
            </a:r>
          </a:p>
        </p:txBody>
      </p:sp>
      <p:pic>
        <p:nvPicPr>
          <p:cNvPr id="14" name="Picture 13">
            <a:extLst>
              <a:ext uri="{FF2B5EF4-FFF2-40B4-BE49-F238E27FC236}">
                <a16:creationId xmlns:a16="http://schemas.microsoft.com/office/drawing/2014/main" id="{C068425D-0EDC-BBDF-0B4A-D1111E7A3387}"/>
              </a:ext>
            </a:extLst>
          </p:cNvPr>
          <p:cNvPicPr>
            <a:picLocks noChangeAspect="1"/>
          </p:cNvPicPr>
          <p:nvPr/>
        </p:nvPicPr>
        <p:blipFill>
          <a:blip r:embed="rId3"/>
          <a:srcRect t="2106" r="3413"/>
          <a:stretch>
            <a:fillRect/>
          </a:stretch>
        </p:blipFill>
        <p:spPr>
          <a:xfrm>
            <a:off x="5829892" y="517578"/>
            <a:ext cx="3818027" cy="2704223"/>
          </a:xfrm>
          <a:prstGeom prst="rect">
            <a:avLst/>
          </a:prstGeom>
        </p:spPr>
      </p:pic>
      <p:sp>
        <p:nvSpPr>
          <p:cNvPr id="18" name="Oval 17">
            <a:extLst>
              <a:ext uri="{FF2B5EF4-FFF2-40B4-BE49-F238E27FC236}">
                <a16:creationId xmlns:a16="http://schemas.microsoft.com/office/drawing/2014/main" id="{32612CB2-329F-9474-C855-292F1F720C56}"/>
              </a:ext>
            </a:extLst>
          </p:cNvPr>
          <p:cNvSpPr/>
          <p:nvPr/>
        </p:nvSpPr>
        <p:spPr>
          <a:xfrm>
            <a:off x="9422505" y="3412167"/>
            <a:ext cx="281214" cy="28121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100" dirty="0"/>
              <a:t>A</a:t>
            </a:r>
          </a:p>
        </p:txBody>
      </p:sp>
      <p:sp>
        <p:nvSpPr>
          <p:cNvPr id="5" name="TextBox 4">
            <a:extLst>
              <a:ext uri="{FF2B5EF4-FFF2-40B4-BE49-F238E27FC236}">
                <a16:creationId xmlns:a16="http://schemas.microsoft.com/office/drawing/2014/main" id="{8A654222-4E11-6A00-E52F-B89B47A643BC}"/>
              </a:ext>
            </a:extLst>
          </p:cNvPr>
          <p:cNvSpPr txBox="1"/>
          <p:nvPr/>
        </p:nvSpPr>
        <p:spPr>
          <a:xfrm>
            <a:off x="9728218" y="316724"/>
            <a:ext cx="2380295" cy="769441"/>
          </a:xfrm>
          <a:prstGeom prst="rect">
            <a:avLst/>
          </a:prstGeom>
          <a:noFill/>
          <a:ln>
            <a:solidFill>
              <a:schemeClr val="accent1"/>
            </a:solidFill>
          </a:ln>
        </p:spPr>
        <p:txBody>
          <a:bodyPr wrap="square">
            <a:spAutoFit/>
          </a:bodyPr>
          <a:lstStyle/>
          <a:p>
            <a:r>
              <a:rPr lang="en-GB" sz="1100" dirty="0">
                <a:solidFill>
                  <a:srgbClr val="272626"/>
                </a:solidFill>
              </a:rPr>
              <a:t>‘…that the English Church shall be free and shall have its rights undiminished and its liberties unimpaired’</a:t>
            </a:r>
            <a:endParaRPr lang="en-GB" sz="1100" dirty="0"/>
          </a:p>
        </p:txBody>
      </p:sp>
      <p:sp>
        <p:nvSpPr>
          <p:cNvPr id="13" name="Rectangle 12">
            <a:extLst>
              <a:ext uri="{FF2B5EF4-FFF2-40B4-BE49-F238E27FC236}">
                <a16:creationId xmlns:a16="http://schemas.microsoft.com/office/drawing/2014/main" id="{924F59EB-B275-2A4F-1BEF-BDF52203037A}"/>
              </a:ext>
            </a:extLst>
          </p:cNvPr>
          <p:cNvSpPr/>
          <p:nvPr/>
        </p:nvSpPr>
        <p:spPr>
          <a:xfrm>
            <a:off x="9728218" y="1163085"/>
            <a:ext cx="2384864" cy="93871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100" dirty="0"/>
              <a:t>One of the first clauses of the Magna Carta (1216). The Archbishop of Canterbury, Stephen Langton, was one of those who presented the Magna Carta to King John</a:t>
            </a:r>
          </a:p>
        </p:txBody>
      </p:sp>
      <p:sp>
        <p:nvSpPr>
          <p:cNvPr id="19" name="Oval 18">
            <a:extLst>
              <a:ext uri="{FF2B5EF4-FFF2-40B4-BE49-F238E27FC236}">
                <a16:creationId xmlns:a16="http://schemas.microsoft.com/office/drawing/2014/main" id="{176AC5A1-125E-2C28-74CD-950A251479FA}"/>
              </a:ext>
            </a:extLst>
          </p:cNvPr>
          <p:cNvSpPr/>
          <p:nvPr/>
        </p:nvSpPr>
        <p:spPr>
          <a:xfrm>
            <a:off x="11831868" y="1876119"/>
            <a:ext cx="281214" cy="28121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100" dirty="0"/>
              <a:t>B</a:t>
            </a:r>
          </a:p>
        </p:txBody>
      </p:sp>
      <p:sp>
        <p:nvSpPr>
          <p:cNvPr id="16" name="TextBox 15">
            <a:extLst>
              <a:ext uri="{FF2B5EF4-FFF2-40B4-BE49-F238E27FC236}">
                <a16:creationId xmlns:a16="http://schemas.microsoft.com/office/drawing/2014/main" id="{8C56C9B7-03C4-E267-29B2-EDBA6B9206F1}"/>
              </a:ext>
            </a:extLst>
          </p:cNvPr>
          <p:cNvSpPr txBox="1"/>
          <p:nvPr/>
        </p:nvSpPr>
        <p:spPr>
          <a:xfrm>
            <a:off x="9786787" y="2446014"/>
            <a:ext cx="2339440" cy="430887"/>
          </a:xfrm>
          <a:prstGeom prst="rect">
            <a:avLst/>
          </a:prstGeom>
          <a:noFill/>
          <a:ln>
            <a:solidFill>
              <a:schemeClr val="accent1"/>
            </a:solidFill>
          </a:ln>
        </p:spPr>
        <p:txBody>
          <a:bodyPr wrap="square">
            <a:spAutoFit/>
          </a:bodyPr>
          <a:lstStyle/>
          <a:p>
            <a:r>
              <a:rPr lang="en-GB" sz="1100" i="1" dirty="0">
                <a:solidFill>
                  <a:srgbClr val="272626"/>
                </a:solidFill>
              </a:rPr>
              <a:t>‘…one of the grandest houses in England’</a:t>
            </a:r>
            <a:endParaRPr lang="en-GB" sz="1100" dirty="0"/>
          </a:p>
        </p:txBody>
      </p:sp>
      <p:sp>
        <p:nvSpPr>
          <p:cNvPr id="17" name="Rectangle 16">
            <a:extLst>
              <a:ext uri="{FF2B5EF4-FFF2-40B4-BE49-F238E27FC236}">
                <a16:creationId xmlns:a16="http://schemas.microsoft.com/office/drawing/2014/main" id="{39D5C89F-2993-DF47-22B2-22666BD255B6}"/>
              </a:ext>
            </a:extLst>
          </p:cNvPr>
          <p:cNvSpPr/>
          <p:nvPr/>
        </p:nvSpPr>
        <p:spPr>
          <a:xfrm>
            <a:off x="9875674" y="2926689"/>
            <a:ext cx="2250553" cy="60016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100" dirty="0"/>
              <a:t>The Court Roll describing The Archbishop’s residence at Otford in 1534</a:t>
            </a:r>
          </a:p>
        </p:txBody>
      </p:sp>
      <p:sp>
        <p:nvSpPr>
          <p:cNvPr id="20" name="Oval 19">
            <a:extLst>
              <a:ext uri="{FF2B5EF4-FFF2-40B4-BE49-F238E27FC236}">
                <a16:creationId xmlns:a16="http://schemas.microsoft.com/office/drawing/2014/main" id="{E23A8900-38B0-4191-7160-6D4DB5AA6F60}"/>
              </a:ext>
            </a:extLst>
          </p:cNvPr>
          <p:cNvSpPr/>
          <p:nvPr/>
        </p:nvSpPr>
        <p:spPr>
          <a:xfrm>
            <a:off x="11848811" y="3341177"/>
            <a:ext cx="281214" cy="28121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100" dirty="0"/>
              <a:t>C</a:t>
            </a:r>
          </a:p>
        </p:txBody>
      </p:sp>
    </p:spTree>
    <p:extLst>
      <p:ext uri="{BB962C8B-B14F-4D97-AF65-F5344CB8AC3E}">
        <p14:creationId xmlns:p14="http://schemas.microsoft.com/office/powerpoint/2010/main" val="11997207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195</TotalTime>
  <Words>730</Words>
  <Application>Microsoft Office PowerPoint</Application>
  <PresentationFormat>Widescreen</PresentationFormat>
  <Paragraphs>34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rcodlin</dc:creator>
  <cp:lastModifiedBy>rcodlin</cp:lastModifiedBy>
  <cp:revision>3</cp:revision>
  <dcterms:created xsi:type="dcterms:W3CDTF">2025-06-26T09:29:50Z</dcterms:created>
  <dcterms:modified xsi:type="dcterms:W3CDTF">2025-06-26T12:44:57Z</dcterms:modified>
</cp:coreProperties>
</file>