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63" d="100"/>
          <a:sy n="63" d="100"/>
        </p:scale>
        <p:origin x="660" y="-10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33A0E-DD43-4CC6-830B-5076D45A6E63}" type="datetimeFigureOut">
              <a:rPr lang="en-GB" smtClean="0"/>
              <a:t>26/06/2025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A9081E-5A51-42CB-AEBD-505B6CB99036}" type="slidenum">
              <a:rPr lang="en-GB" smtClean="0"/>
              <a:t>‹#›</a:t>
            </a:fld>
            <a:endParaRPr lang="en-GB"/>
          </a:p>
        </p:txBody>
      </p:sp>
    </p:spTree>
    <p:extLst>
      <p:ext uri="{BB962C8B-B14F-4D97-AF65-F5344CB8AC3E}">
        <p14:creationId xmlns:p14="http://schemas.microsoft.com/office/powerpoint/2010/main" val="133430902"/>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A9081E-5A51-42CB-AEBD-505B6CB99036}" type="slidenum">
              <a:rPr lang="en-GB" smtClean="0"/>
              <a:t>1</a:t>
            </a:fld>
            <a:endParaRPr lang="en-GB"/>
          </a:p>
        </p:txBody>
      </p:sp>
    </p:spTree>
    <p:extLst>
      <p:ext uri="{BB962C8B-B14F-4D97-AF65-F5344CB8AC3E}">
        <p14:creationId xmlns:p14="http://schemas.microsoft.com/office/powerpoint/2010/main" val="389114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615903-0A5B-4D1B-B57C-CF90CD2EFE64}" type="datetimeFigureOut">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1984333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615903-0A5B-4D1B-B57C-CF90CD2EFE64}" type="datetimeFigureOut">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140817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615903-0A5B-4D1B-B57C-CF90CD2EFE64}" type="datetimeFigureOut">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279682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615903-0A5B-4D1B-B57C-CF90CD2EFE64}" type="datetimeFigureOut">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258211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615903-0A5B-4D1B-B57C-CF90CD2EFE64}" type="datetimeFigureOut">
              <a:rPr lang="en-GB" smtClean="0"/>
              <a:t>26/06/2025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30190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615903-0A5B-4D1B-B57C-CF90CD2EFE64}" type="datetimeFigureOut">
              <a:rPr lang="en-GB" smtClean="0"/>
              <a:t>26/06/2025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81660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615903-0A5B-4D1B-B57C-CF90CD2EFE64}" type="datetimeFigureOut">
              <a:rPr lang="en-GB" smtClean="0"/>
              <a:t>26/06/2025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606624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615903-0A5B-4D1B-B57C-CF90CD2EFE64}" type="datetimeFigureOut">
              <a:rPr lang="en-GB" smtClean="0"/>
              <a:t>26/06/2025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2332916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615903-0A5B-4D1B-B57C-CF90CD2EFE64}" type="datetimeFigureOut">
              <a:rPr lang="en-GB" smtClean="0"/>
              <a:t>26/06/2025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3053089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82615903-0A5B-4D1B-B57C-CF90CD2EFE64}" type="datetimeFigureOut">
              <a:rPr lang="en-GB" smtClean="0"/>
              <a:t>26/06/2025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2515953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82615903-0A5B-4D1B-B57C-CF90CD2EFE64}" type="datetimeFigureOut">
              <a:rPr lang="en-GB" smtClean="0"/>
              <a:t>26/06/2025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0EC67E-D7F0-45FA-94D3-BD89E71D7BEA}" type="slidenum">
              <a:rPr lang="en-GB" smtClean="0"/>
              <a:t>‹#›</a:t>
            </a:fld>
            <a:endParaRPr lang="en-GB"/>
          </a:p>
        </p:txBody>
      </p:sp>
    </p:spTree>
    <p:extLst>
      <p:ext uri="{BB962C8B-B14F-4D97-AF65-F5344CB8AC3E}">
        <p14:creationId xmlns:p14="http://schemas.microsoft.com/office/powerpoint/2010/main" val="126617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2615903-0A5B-4D1B-B57C-CF90CD2EFE64}" type="datetimeFigureOut">
              <a:rPr lang="en-GB" smtClean="0"/>
              <a:t>26/06/2025</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F0EC67E-D7F0-45FA-94D3-BD89E71D7BEA}" type="slidenum">
              <a:rPr lang="en-GB" smtClean="0"/>
              <a:t>‹#›</a:t>
            </a:fld>
            <a:endParaRPr lang="en-GB"/>
          </a:p>
        </p:txBody>
      </p:sp>
    </p:spTree>
    <p:extLst>
      <p:ext uri="{BB962C8B-B14F-4D97-AF65-F5344CB8AC3E}">
        <p14:creationId xmlns:p14="http://schemas.microsoft.com/office/powerpoint/2010/main" val="1210222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undefined">
            <a:extLst>
              <a:ext uri="{FF2B5EF4-FFF2-40B4-BE49-F238E27FC236}">
                <a16:creationId xmlns:a16="http://schemas.microsoft.com/office/drawing/2014/main" id="{6ACFEC61-92CC-25CD-71E1-CDBE2708308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4082"/>
          <a:stretch>
            <a:fillRect/>
          </a:stretch>
        </p:blipFill>
        <p:spPr bwMode="auto">
          <a:xfrm>
            <a:off x="5872480" y="486241"/>
            <a:ext cx="3654031" cy="4397730"/>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p:cNvSpPr/>
          <p:nvPr/>
        </p:nvSpPr>
        <p:spPr>
          <a:xfrm>
            <a:off x="5975298" y="4932114"/>
            <a:ext cx="3436961" cy="27699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Archbishop Warham, 1528</a:t>
            </a:r>
            <a:endParaRPr lang="en-GB" sz="1200" i="0" dirty="0">
              <a:effectLst/>
            </a:endParaRPr>
          </a:p>
        </p:txBody>
      </p:sp>
      <p:pic>
        <p:nvPicPr>
          <p:cNvPr id="1026" name="Picture 2" descr="undefined">
            <a:extLst>
              <a:ext uri="{FF2B5EF4-FFF2-40B4-BE49-F238E27FC236}">
                <a16:creationId xmlns:a16="http://schemas.microsoft.com/office/drawing/2014/main" id="{64E4B94E-1CED-D475-AF26-0B56569512D5}"/>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3667"/>
          <a:stretch>
            <a:fillRect/>
          </a:stretch>
        </p:blipFill>
        <p:spPr bwMode="auto">
          <a:xfrm>
            <a:off x="9583183" y="486240"/>
            <a:ext cx="3214324" cy="44089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0" y="0"/>
            <a:ext cx="12801600" cy="36933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GB" sz="1800" b="1" dirty="0"/>
              <a:t>What can Otford Palace in Kent tell us about the English Reformation?</a:t>
            </a:r>
          </a:p>
        </p:txBody>
      </p:sp>
      <p:sp>
        <p:nvSpPr>
          <p:cNvPr id="6" name="Rounded Rectangle 5"/>
          <p:cNvSpPr/>
          <p:nvPr/>
        </p:nvSpPr>
        <p:spPr>
          <a:xfrm>
            <a:off x="85724" y="392795"/>
            <a:ext cx="5677717" cy="265793"/>
          </a:xfrm>
          <a:prstGeom prst="round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600" b="1" dirty="0"/>
              <a:t>Story</a:t>
            </a:r>
          </a:p>
        </p:txBody>
      </p:sp>
      <p:sp>
        <p:nvSpPr>
          <p:cNvPr id="7" name="Rounded Rectangle 6"/>
          <p:cNvSpPr/>
          <p:nvPr/>
        </p:nvSpPr>
        <p:spPr>
          <a:xfrm>
            <a:off x="6461276" y="369332"/>
            <a:ext cx="2095500" cy="289256"/>
          </a:xfrm>
          <a:prstGeom prst="round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600" b="1" dirty="0"/>
              <a:t>Source</a:t>
            </a:r>
          </a:p>
        </p:txBody>
      </p:sp>
      <p:sp>
        <p:nvSpPr>
          <p:cNvPr id="8" name="Rounded Rectangle 7"/>
          <p:cNvSpPr/>
          <p:nvPr/>
        </p:nvSpPr>
        <p:spPr>
          <a:xfrm>
            <a:off x="6400799" y="5757833"/>
            <a:ext cx="6251424" cy="306105"/>
          </a:xfrm>
          <a:prstGeom prst="roundRect">
            <a:avLst/>
          </a:prstGeom>
          <a:solidFill>
            <a:schemeClr val="tx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600" b="1" dirty="0"/>
              <a:t>Scholarship</a:t>
            </a:r>
          </a:p>
        </p:txBody>
      </p:sp>
      <p:graphicFrame>
        <p:nvGraphicFramePr>
          <p:cNvPr id="9" name="Table 8"/>
          <p:cNvGraphicFramePr>
            <a:graphicFrameLocks noGrp="1"/>
          </p:cNvGraphicFramePr>
          <p:nvPr>
            <p:extLst>
              <p:ext uri="{D42A27DB-BD31-4B8C-83A1-F6EECF244321}">
                <p14:modId xmlns:p14="http://schemas.microsoft.com/office/powerpoint/2010/main" val="3124120107"/>
              </p:ext>
            </p:extLst>
          </p:nvPr>
        </p:nvGraphicFramePr>
        <p:xfrm>
          <a:off x="0" y="738261"/>
          <a:ext cx="5810148" cy="7908409"/>
        </p:xfrm>
        <a:graphic>
          <a:graphicData uri="http://schemas.openxmlformats.org/drawingml/2006/table">
            <a:tbl>
              <a:tblPr firstRow="1" bandRow="1">
                <a:tableStyleId>{5940675A-B579-460E-94D1-54222C63F5DA}</a:tableStyleId>
              </a:tblPr>
              <a:tblGrid>
                <a:gridCol w="4259548">
                  <a:extLst>
                    <a:ext uri="{9D8B030D-6E8A-4147-A177-3AD203B41FA5}">
                      <a16:colId xmlns:a16="http://schemas.microsoft.com/office/drawing/2014/main" val="20000"/>
                    </a:ext>
                  </a:extLst>
                </a:gridCol>
                <a:gridCol w="1550600">
                  <a:extLst>
                    <a:ext uri="{9D8B030D-6E8A-4147-A177-3AD203B41FA5}">
                      <a16:colId xmlns:a16="http://schemas.microsoft.com/office/drawing/2014/main" val="20002"/>
                    </a:ext>
                  </a:extLst>
                </a:gridCol>
              </a:tblGrid>
              <a:tr h="995464">
                <a:tc>
                  <a:txBody>
                    <a:bodyPr/>
                    <a:lstStyle/>
                    <a:p>
                      <a:pPr algn="ctr"/>
                      <a:r>
                        <a:rPr lang="en-GB" sz="1200" dirty="0">
                          <a:solidFill>
                            <a:schemeClr val="tx1"/>
                          </a:solidFill>
                        </a:rPr>
                        <a:t>Create a title for each paragraph.</a:t>
                      </a:r>
                      <a:r>
                        <a:rPr lang="en-GB" sz="1200" baseline="0" dirty="0">
                          <a:solidFill>
                            <a:schemeClr val="tx1"/>
                          </a:solidFill>
                        </a:rPr>
                        <a:t> </a:t>
                      </a:r>
                      <a:endParaRPr lang="en-GB" sz="1200" dirty="0">
                        <a:solidFill>
                          <a:schemeClr val="tx1"/>
                        </a:solidFill>
                      </a:endParaRPr>
                    </a:p>
                  </a:txBody>
                  <a:tcPr>
                    <a:solidFill>
                      <a:schemeClr val="bg2">
                        <a:lumMod val="90000"/>
                      </a:schemeClr>
                    </a:solidFill>
                  </a:tcPr>
                </a:tc>
                <a:tc>
                  <a:txBody>
                    <a:bodyPr/>
                    <a:lstStyle/>
                    <a:p>
                      <a:pPr algn="ctr"/>
                      <a:r>
                        <a:rPr lang="en-GB" sz="1200" dirty="0">
                          <a:solidFill>
                            <a:schemeClr val="tx1"/>
                          </a:solidFill>
                        </a:rPr>
                        <a:t>Summarise each paragraph in one or two bullet points.</a:t>
                      </a:r>
                      <a:r>
                        <a:rPr lang="en-GB" sz="1200" baseline="0" dirty="0">
                          <a:solidFill>
                            <a:schemeClr val="tx1"/>
                          </a:solidFill>
                        </a:rPr>
                        <a:t> </a:t>
                      </a:r>
                      <a:endParaRPr lang="en-GB" sz="1200" dirty="0">
                        <a:solidFill>
                          <a:schemeClr val="tx1"/>
                        </a:solidFill>
                      </a:endParaRPr>
                    </a:p>
                  </a:txBody>
                  <a:tcPr>
                    <a:solidFill>
                      <a:schemeClr val="bg2">
                        <a:lumMod val="90000"/>
                      </a:schemeClr>
                    </a:solidFill>
                  </a:tcPr>
                </a:tc>
                <a:extLst>
                  <a:ext uri="{0D108BD9-81ED-4DB2-BD59-A6C34878D82A}">
                    <a16:rowId xmlns:a16="http://schemas.microsoft.com/office/drawing/2014/main" val="10000"/>
                  </a:ext>
                </a:extLst>
              </a:tr>
              <a:tr h="6912945">
                <a:tc>
                  <a:txBody>
                    <a:bodyPr/>
                    <a:lstStyle/>
                    <a:p>
                      <a:r>
                        <a:rPr lang="en-GB" sz="1200" b="0" i="0" kern="1200" dirty="0">
                          <a:solidFill>
                            <a:schemeClr val="tx1"/>
                          </a:solidFill>
                          <a:effectLst/>
                          <a:latin typeface="+mn-lt"/>
                          <a:ea typeface="+mn-ea"/>
                          <a:cs typeface="+mn-cs"/>
                        </a:rPr>
                        <a:t>In c.791 CE, Offa, the King of Mercia, gave lands at Otford to Christ Church Canterbury. This was a very significant gift.  It meant that the Monastery of Christ Church Canterbury and subsequently the Archbishops of Canterbury became the Lords of the Manor of Otford.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After the Norman Conquest in 1066, the first Norman Archbishop of Canterbury, </a:t>
                      </a:r>
                      <a:r>
                        <a:rPr lang="en-GB" sz="1200" b="0" i="0" kern="1200" dirty="0" err="1">
                          <a:solidFill>
                            <a:schemeClr val="tx1"/>
                          </a:solidFill>
                          <a:effectLst/>
                          <a:latin typeface="+mn-lt"/>
                          <a:ea typeface="+mn-ea"/>
                          <a:cs typeface="+mn-cs"/>
                        </a:rPr>
                        <a:t>Lancfranc</a:t>
                      </a:r>
                      <a:r>
                        <a:rPr lang="en-GB" sz="1200" b="0" i="0" kern="1200" dirty="0">
                          <a:solidFill>
                            <a:schemeClr val="tx1"/>
                          </a:solidFill>
                          <a:effectLst/>
                          <a:latin typeface="+mn-lt"/>
                          <a:ea typeface="+mn-ea"/>
                          <a:cs typeface="+mn-cs"/>
                        </a:rPr>
                        <a:t>, took the position in 1070. Lanfranc was a good friend of William the Conqueror, and he built a manor house at Otford (probably of wood) for his use when he was staying in the Village. By the Domesday Survey in 1086, the land at Otford owned six watermills and a large farm locally, worked by tenants who were bound to the land.</a:t>
                      </a:r>
                    </a:p>
                    <a:p>
                      <a:pPr marL="0" marR="0" lvl="0" indent="0" algn="just" defTabSz="1280160" rtl="0" eaLnBrk="1" fontAlgn="auto" latinLnBrk="0" hangingPunct="1">
                        <a:lnSpc>
                          <a:spcPct val="100000"/>
                        </a:lnSpc>
                        <a:spcBef>
                          <a:spcPts val="0"/>
                        </a:spcBef>
                        <a:spcAft>
                          <a:spcPts val="0"/>
                        </a:spcAft>
                        <a:buClrTx/>
                        <a:buSzTx/>
                        <a:buFontTx/>
                        <a:buNone/>
                        <a:tabLst/>
                        <a:defRPr/>
                      </a:pPr>
                      <a:r>
                        <a:rPr lang="en-GB" sz="900" dirty="0"/>
                        <a:t>.</a:t>
                      </a:r>
                    </a:p>
                    <a:p>
                      <a:pPr marL="0" marR="0" lvl="0" indent="0" algn="just" defTabSz="128016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Thomas Becket, Archbishop of Canterbury (1162–1170 during the reign of Henry II) it is said, particularly liked staying at Otford, which he did several times. During the </a:t>
                      </a:r>
                      <a:r>
                        <a:rPr lang="en-GB" sz="1200" b="0" i="1" kern="1200" dirty="0">
                          <a:solidFill>
                            <a:schemeClr val="tx1"/>
                          </a:solidFill>
                          <a:effectLst/>
                          <a:latin typeface="+mn-lt"/>
                          <a:ea typeface="+mn-ea"/>
                          <a:cs typeface="+mn-cs"/>
                        </a:rPr>
                        <a:t>Black Death </a:t>
                      </a:r>
                      <a:r>
                        <a:rPr lang="en-GB" sz="1200" b="0" i="0" kern="1200" dirty="0">
                          <a:solidFill>
                            <a:schemeClr val="tx1"/>
                          </a:solidFill>
                          <a:effectLst/>
                          <a:latin typeface="+mn-lt"/>
                          <a:ea typeface="+mn-ea"/>
                          <a:cs typeface="+mn-cs"/>
                        </a:rPr>
                        <a:t>plague outbreak, Edward III brought his whole court to Otford to spend Christmas away from London, and the manor at Otford was later attacked during the 1381 Peasants’ Revolt.</a:t>
                      </a:r>
                    </a:p>
                    <a:p>
                      <a:pPr marL="0" marR="0" lvl="0" indent="0" algn="just" defTabSz="128016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William Warham, Archbishop of Canterbury during the reign of Henry VII and later Henry VIII, built Otford Palace in 1514, which rivalled Hampton Court Palace in size. Henry VIII visited Otford Palace with his court in 1519, from where he went hunting. A year later he returned with his wife Catherine of Aragon with the royal court to stay at the palace </a:t>
                      </a:r>
                      <a:r>
                        <a:rPr lang="en-GB" sz="1200" b="0" i="0" kern="1200" dirty="0" err="1">
                          <a:solidFill>
                            <a:schemeClr val="tx1"/>
                          </a:solidFill>
                          <a:effectLst/>
                          <a:latin typeface="+mn-lt"/>
                          <a:ea typeface="+mn-ea"/>
                          <a:cs typeface="+mn-cs"/>
                        </a:rPr>
                        <a:t>en</a:t>
                      </a:r>
                      <a:r>
                        <a:rPr lang="en-GB" sz="1200" b="0" i="0" kern="1200" dirty="0">
                          <a:solidFill>
                            <a:schemeClr val="tx1"/>
                          </a:solidFill>
                          <a:effectLst/>
                          <a:latin typeface="+mn-lt"/>
                          <a:ea typeface="+mn-ea"/>
                          <a:cs typeface="+mn-cs"/>
                        </a:rPr>
                        <a:t> route to France where he was to meet Francis, King of France at the Field of Gold. The court that accompanied Henry was believed to have been over 3,000 people.</a:t>
                      </a:r>
                    </a:p>
                    <a:p>
                      <a:pPr marL="0" marR="0" lvl="0" indent="0" algn="just" defTabSz="128016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After the Reformation, Henry VIII became its owner and spent lavishly on it. However, in time, he decided that he preferred Knole House a few miles away in Sevenoaks, because it was less damp. After Henry’s death in 1547, the Palace was owned successively by his children, before it fell gradually into disrepair.</a:t>
                      </a:r>
                      <a:endParaRPr lang="en-GB" sz="1200" dirty="0"/>
                    </a:p>
                  </a:txBody>
                  <a:tcPr/>
                </a:tc>
                <a:tc>
                  <a:txBody>
                    <a:bodyPr/>
                    <a:lstStyle/>
                    <a:p>
                      <a:endParaRPr lang="en-GB" sz="1200" dirty="0"/>
                    </a:p>
                  </a:txBody>
                  <a:tcPr/>
                </a:tc>
                <a:extLst>
                  <a:ext uri="{0D108BD9-81ED-4DB2-BD59-A6C34878D82A}">
                    <a16:rowId xmlns:a16="http://schemas.microsoft.com/office/drawing/2014/main" val="10001"/>
                  </a:ext>
                </a:extLst>
              </a:tr>
            </a:tbl>
          </a:graphicData>
        </a:graphic>
      </p:graphicFrame>
      <p:sp>
        <p:nvSpPr>
          <p:cNvPr id="11" name="Down Arrow 10"/>
          <p:cNvSpPr/>
          <p:nvPr/>
        </p:nvSpPr>
        <p:spPr>
          <a:xfrm>
            <a:off x="4889348" y="1381482"/>
            <a:ext cx="377372" cy="3048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aphicFrame>
        <p:nvGraphicFramePr>
          <p:cNvPr id="3" name="Table 2"/>
          <p:cNvGraphicFramePr>
            <a:graphicFrameLocks noGrp="1"/>
          </p:cNvGraphicFramePr>
          <p:nvPr>
            <p:extLst>
              <p:ext uri="{D42A27DB-BD31-4B8C-83A1-F6EECF244321}">
                <p14:modId xmlns:p14="http://schemas.microsoft.com/office/powerpoint/2010/main" val="3541726183"/>
              </p:ext>
            </p:extLst>
          </p:nvPr>
        </p:nvGraphicFramePr>
        <p:xfrm>
          <a:off x="0" y="8749418"/>
          <a:ext cx="12801599" cy="1005840"/>
        </p:xfrm>
        <a:graphic>
          <a:graphicData uri="http://schemas.openxmlformats.org/drawingml/2006/table">
            <a:tbl>
              <a:tblPr firstRow="1" bandRow="1">
                <a:tableStyleId>{5940675A-B579-460E-94D1-54222C63F5DA}</a:tableStyleId>
              </a:tblPr>
              <a:tblGrid>
                <a:gridCol w="3545840">
                  <a:extLst>
                    <a:ext uri="{9D8B030D-6E8A-4147-A177-3AD203B41FA5}">
                      <a16:colId xmlns:a16="http://schemas.microsoft.com/office/drawing/2014/main" val="20000"/>
                    </a:ext>
                  </a:extLst>
                </a:gridCol>
                <a:gridCol w="4612640">
                  <a:extLst>
                    <a:ext uri="{9D8B030D-6E8A-4147-A177-3AD203B41FA5}">
                      <a16:colId xmlns:a16="http://schemas.microsoft.com/office/drawing/2014/main" val="20001"/>
                    </a:ext>
                  </a:extLst>
                </a:gridCol>
                <a:gridCol w="4643119">
                  <a:extLst>
                    <a:ext uri="{9D8B030D-6E8A-4147-A177-3AD203B41FA5}">
                      <a16:colId xmlns:a16="http://schemas.microsoft.com/office/drawing/2014/main" val="20002"/>
                    </a:ext>
                  </a:extLst>
                </a:gridCol>
              </a:tblGrid>
              <a:tr h="761134">
                <a:tc>
                  <a:txBody>
                    <a:bodyPr/>
                    <a:lstStyle/>
                    <a:p>
                      <a:pPr algn="ctr"/>
                      <a:r>
                        <a:rPr lang="en-GB" sz="1200" b="1" u="sng" dirty="0"/>
                        <a:t>Task 1</a:t>
                      </a:r>
                    </a:p>
                    <a:p>
                      <a:pPr algn="ctr"/>
                      <a:r>
                        <a:rPr lang="en-GB" sz="1200" b="0" dirty="0"/>
                        <a:t>Read through the </a:t>
                      </a:r>
                      <a:r>
                        <a:rPr lang="en-GB" sz="1200" b="1" dirty="0"/>
                        <a:t>Story</a:t>
                      </a:r>
                      <a:r>
                        <a:rPr lang="en-GB" sz="1200" b="0" dirty="0"/>
                        <a:t> of Otford Palace.</a:t>
                      </a:r>
                      <a:r>
                        <a:rPr lang="en-GB" sz="1200" b="0" baseline="0" dirty="0"/>
                        <a:t> For each paragraph, you need to create a short summary (two bullet points maximum) on the right-hand side </a:t>
                      </a:r>
                      <a:endParaRPr lang="en-GB" sz="1200" b="0" dirty="0"/>
                    </a:p>
                  </a:txBody>
                  <a:tcPr>
                    <a:solidFill>
                      <a:schemeClr val="tx2">
                        <a:lumMod val="20000"/>
                        <a:lumOff val="80000"/>
                      </a:schemeClr>
                    </a:solidFill>
                  </a:tcPr>
                </a:tc>
                <a:tc>
                  <a:txBody>
                    <a:bodyPr/>
                    <a:lstStyle/>
                    <a:p>
                      <a:pPr algn="ctr"/>
                      <a:r>
                        <a:rPr lang="en-GB" sz="1200" b="1" u="sng" dirty="0"/>
                        <a:t>Task 2</a:t>
                      </a:r>
                    </a:p>
                    <a:p>
                      <a:pPr algn="ctr"/>
                      <a:r>
                        <a:rPr lang="en-GB" sz="1200" b="0" u="none" dirty="0"/>
                        <a:t>Look at the backgrounds of </a:t>
                      </a:r>
                      <a:r>
                        <a:rPr lang="en-GB" sz="1200" b="1" u="none" dirty="0"/>
                        <a:t>sources</a:t>
                      </a:r>
                      <a:r>
                        <a:rPr lang="en-GB" sz="1200" b="0" u="none" dirty="0"/>
                        <a:t> A and B – what do they tell us about the position of the Archbishop of Canterbury before and after the Reformation? What does Source C tell us about Otford Palace after the Reformation?</a:t>
                      </a:r>
                    </a:p>
                  </a:txBody>
                  <a:tcPr>
                    <a:solidFill>
                      <a:schemeClr val="tx2">
                        <a:lumMod val="20000"/>
                        <a:lumOff val="80000"/>
                      </a:schemeClr>
                    </a:solidFill>
                  </a:tcPr>
                </a:tc>
                <a:tc>
                  <a:txBody>
                    <a:bodyPr/>
                    <a:lstStyle/>
                    <a:p>
                      <a:pPr algn="ctr"/>
                      <a:r>
                        <a:rPr lang="en-GB" sz="1200" b="1" u="sng" dirty="0"/>
                        <a:t>Task 3</a:t>
                      </a:r>
                    </a:p>
                    <a:p>
                      <a:pPr algn="ctr"/>
                      <a:r>
                        <a:rPr lang="en-GB" sz="1200" b="0" u="none" dirty="0"/>
                        <a:t>Read through the  </a:t>
                      </a:r>
                      <a:r>
                        <a:rPr lang="en-GB" sz="1200" b="1" u="none" dirty="0"/>
                        <a:t>scholarship</a:t>
                      </a:r>
                      <a:r>
                        <a:rPr lang="en-GB" sz="1200" b="0" u="none" baseline="0" dirty="0"/>
                        <a:t> about Otford Palace. Highlight what you think are the three most important sentences. In your book, answer the question “What can Otford Palace tell us about the power of the King versus the power of the Church before and after the Reformation?”</a:t>
                      </a:r>
                      <a:endParaRPr lang="en-GB" sz="1200" b="0" u="none" dirty="0"/>
                    </a:p>
                  </a:txBody>
                  <a:tcPr>
                    <a:solidFill>
                      <a:schemeClr val="tx2">
                        <a:lumMod val="20000"/>
                        <a:lumOff val="80000"/>
                      </a:schemeClr>
                    </a:solidFill>
                  </a:tcPr>
                </a:tc>
                <a:extLst>
                  <a:ext uri="{0D108BD9-81ED-4DB2-BD59-A6C34878D82A}">
                    <a16:rowId xmlns:a16="http://schemas.microsoft.com/office/drawing/2014/main" val="10000"/>
                  </a:ext>
                </a:extLst>
              </a:tr>
            </a:tbl>
          </a:graphicData>
        </a:graphic>
      </p:graphicFrame>
      <p:sp>
        <p:nvSpPr>
          <p:cNvPr id="12" name="TextBox 11"/>
          <p:cNvSpPr txBox="1"/>
          <p:nvPr/>
        </p:nvSpPr>
        <p:spPr>
          <a:xfrm>
            <a:off x="6042294" y="5257256"/>
            <a:ext cx="6526264"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100" dirty="0"/>
              <a:t>In his book </a:t>
            </a:r>
            <a:r>
              <a:rPr lang="en-GB" sz="1100" i="1" dirty="0"/>
              <a:t>A perambulation of Kent</a:t>
            </a:r>
            <a:r>
              <a:rPr lang="en-GB" sz="1100" dirty="0"/>
              <a:t>, written in 1570, </a:t>
            </a:r>
            <a:r>
              <a:rPr lang="en-GB" sz="1100" dirty="0" err="1"/>
              <a:t>Lambarde</a:t>
            </a:r>
            <a:r>
              <a:rPr lang="en-GB" sz="1100" dirty="0"/>
              <a:t> wrote: “whereof the olde hall and </a:t>
            </a:r>
            <a:r>
              <a:rPr lang="en-GB" sz="1100" dirty="0" err="1"/>
              <a:t>chapelle</a:t>
            </a:r>
            <a:r>
              <a:rPr lang="en-GB" sz="1100" dirty="0"/>
              <a:t> </a:t>
            </a:r>
            <a:r>
              <a:rPr lang="en-GB" sz="1100" dirty="0" err="1"/>
              <a:t>onely</a:t>
            </a:r>
            <a:r>
              <a:rPr lang="en-GB" sz="1100" dirty="0"/>
              <a:t> doe one </a:t>
            </a:r>
            <a:r>
              <a:rPr lang="en-GB" sz="1100" dirty="0" err="1"/>
              <a:t>remaine</a:t>
            </a:r>
            <a:r>
              <a:rPr lang="en-GB" sz="1100" dirty="0"/>
              <a:t>.”  By the 17th Century it was largely a ruin.</a:t>
            </a:r>
          </a:p>
        </p:txBody>
      </p:sp>
      <p:sp>
        <p:nvSpPr>
          <p:cNvPr id="18" name="Oval 17"/>
          <p:cNvSpPr/>
          <p:nvPr/>
        </p:nvSpPr>
        <p:spPr>
          <a:xfrm>
            <a:off x="9090416" y="4798468"/>
            <a:ext cx="393700" cy="393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A</a:t>
            </a:r>
          </a:p>
        </p:txBody>
      </p:sp>
      <p:sp>
        <p:nvSpPr>
          <p:cNvPr id="28" name="Rectangle 27"/>
          <p:cNvSpPr/>
          <p:nvPr/>
        </p:nvSpPr>
        <p:spPr>
          <a:xfrm>
            <a:off x="9594334" y="4914974"/>
            <a:ext cx="3192021" cy="27699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Archbishop Cranmer, 1545</a:t>
            </a:r>
            <a:endParaRPr lang="en-GB" sz="1200" i="0" dirty="0">
              <a:effectLst/>
            </a:endParaRPr>
          </a:p>
        </p:txBody>
      </p:sp>
      <p:sp>
        <p:nvSpPr>
          <p:cNvPr id="19" name="Oval 18"/>
          <p:cNvSpPr/>
          <p:nvPr/>
        </p:nvSpPr>
        <p:spPr>
          <a:xfrm>
            <a:off x="12392655" y="4778463"/>
            <a:ext cx="393700" cy="393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B</a:t>
            </a:r>
          </a:p>
        </p:txBody>
      </p:sp>
      <p:sp>
        <p:nvSpPr>
          <p:cNvPr id="22" name="Oval 21"/>
          <p:cNvSpPr/>
          <p:nvPr/>
        </p:nvSpPr>
        <p:spPr>
          <a:xfrm>
            <a:off x="12407900" y="5294443"/>
            <a:ext cx="393700" cy="3937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C</a:t>
            </a:r>
          </a:p>
        </p:txBody>
      </p:sp>
      <p:sp>
        <p:nvSpPr>
          <p:cNvPr id="31" name="Rounded Rectangular Callout 30"/>
          <p:cNvSpPr/>
          <p:nvPr/>
        </p:nvSpPr>
        <p:spPr>
          <a:xfrm>
            <a:off x="6892701" y="6108136"/>
            <a:ext cx="5850953" cy="1324331"/>
          </a:xfrm>
          <a:prstGeom prst="wedgeRoundRectCallout">
            <a:avLst>
              <a:gd name="adj1" fmla="val -56180"/>
              <a:gd name="adj2" fmla="val 780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In the early 16th century Archbishop Warham built his enormous palace in Otford. His successor Thomas Cranmer enjoyed walking and hunting in the parks. Unfortunately for him, at the time of the Reformation he was compelled in 1537 to surrender Otford manor and lands to Henry VIII. In 1539 Henry VIII imported deer into his Otford parks and in 1541 he spent money on maintenance of parks at Otford and Knole. Henry died in 1547, having never spent much time at Otford (when in the vicinity he preferred to stay at Knole).</a:t>
            </a:r>
          </a:p>
        </p:txBody>
      </p:sp>
      <p:sp>
        <p:nvSpPr>
          <p:cNvPr id="32" name="TextBox 31"/>
          <p:cNvSpPr txBox="1"/>
          <p:nvPr/>
        </p:nvSpPr>
        <p:spPr>
          <a:xfrm>
            <a:off x="5829772" y="6210883"/>
            <a:ext cx="1033780" cy="646331"/>
          </a:xfrm>
          <a:prstGeom prst="rect">
            <a:avLst/>
          </a:prstGeom>
          <a:noFill/>
        </p:spPr>
        <p:txBody>
          <a:bodyPr wrap="square" rtlCol="0">
            <a:spAutoFit/>
          </a:bodyPr>
          <a:lstStyle/>
          <a:p>
            <a:r>
              <a:rPr lang="en-GB" sz="1200" dirty="0"/>
              <a:t>Charles </a:t>
            </a:r>
            <a:r>
              <a:rPr lang="en-GB" sz="1200" dirty="0" err="1"/>
              <a:t>Shee</a:t>
            </a:r>
            <a:r>
              <a:rPr lang="en-GB" sz="1200" dirty="0"/>
              <a:t>,</a:t>
            </a:r>
          </a:p>
          <a:p>
            <a:r>
              <a:rPr lang="en-GB" sz="1200" dirty="0"/>
              <a:t>Historian and archaeologist </a:t>
            </a:r>
          </a:p>
        </p:txBody>
      </p:sp>
      <p:sp>
        <p:nvSpPr>
          <p:cNvPr id="33" name="Rounded Rectangular Callout 32"/>
          <p:cNvSpPr/>
          <p:nvPr/>
        </p:nvSpPr>
        <p:spPr>
          <a:xfrm>
            <a:off x="5872480" y="7520520"/>
            <a:ext cx="5749382" cy="1126151"/>
          </a:xfrm>
          <a:prstGeom prst="wedgeRoundRectCallout">
            <a:avLst>
              <a:gd name="adj1" fmla="val 59323"/>
              <a:gd name="adj2" fmla="val 4415"/>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Moreover Warham also identified closely with the saint. Not only was he himself increasingly sidelined by his peers, but like [Thomas] Becket he was an archbishop overseeing a church losing its powers and subjugated by the secular  (</a:t>
            </a:r>
            <a:r>
              <a:rPr lang="en-GB" sz="1200" i="1" dirty="0"/>
              <a:t>non-religious) </a:t>
            </a:r>
            <a:r>
              <a:rPr lang="en-GB" sz="1200" dirty="0"/>
              <a:t>authorities. Warham had risen to power under Henry VII, who he had served loyally, but when Henry VIII succeeded him the Archbishop found himself frequently at odds with the King.</a:t>
            </a:r>
          </a:p>
        </p:txBody>
      </p:sp>
      <p:sp>
        <p:nvSpPr>
          <p:cNvPr id="2" name="TextBox 1">
            <a:extLst>
              <a:ext uri="{FF2B5EF4-FFF2-40B4-BE49-F238E27FC236}">
                <a16:creationId xmlns:a16="http://schemas.microsoft.com/office/drawing/2014/main" id="{E14C71EC-835B-A9EC-16F3-93DE9B909CF0}"/>
              </a:ext>
            </a:extLst>
          </p:cNvPr>
          <p:cNvSpPr txBox="1"/>
          <p:nvPr/>
        </p:nvSpPr>
        <p:spPr>
          <a:xfrm>
            <a:off x="12105369" y="7605206"/>
            <a:ext cx="696230" cy="938719"/>
          </a:xfrm>
          <a:prstGeom prst="rect">
            <a:avLst/>
          </a:prstGeom>
          <a:noFill/>
        </p:spPr>
        <p:txBody>
          <a:bodyPr wrap="square" rtlCol="0">
            <a:spAutoFit/>
          </a:bodyPr>
          <a:lstStyle/>
          <a:p>
            <a:r>
              <a:rPr lang="en-GB" sz="1100" dirty="0"/>
              <a:t>Alden Gregory, Historian and Curator </a:t>
            </a:r>
          </a:p>
        </p:txBody>
      </p:sp>
    </p:spTree>
    <p:extLst>
      <p:ext uri="{BB962C8B-B14F-4D97-AF65-F5344CB8AC3E}">
        <p14:creationId xmlns:p14="http://schemas.microsoft.com/office/powerpoint/2010/main" val="119824213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1894</TotalTime>
  <Words>772</Words>
  <Application>Microsoft Office PowerPoint</Application>
  <PresentationFormat>A3 Paper (297x420 mm)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Fairfield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C Sargeant</dc:creator>
  <cp:lastModifiedBy>rcodlin</cp:lastModifiedBy>
  <cp:revision>87</cp:revision>
  <dcterms:created xsi:type="dcterms:W3CDTF">2019-06-21T14:11:51Z</dcterms:created>
  <dcterms:modified xsi:type="dcterms:W3CDTF">2025-06-26T17:12:28Z</dcterms:modified>
</cp:coreProperties>
</file>